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8288000" cy="10287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78" y="11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object 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8" name="object 3"/>
          <p:cNvSpPr/>
          <p:nvPr/>
        </p:nvSpPr>
        <p:spPr>
          <a:xfrm>
            <a:off x="1028700" y="1028700"/>
            <a:ext cx="16230600" cy="82296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0" y="8229600"/>
                </a:lnTo>
                <a:lnTo>
                  <a:pt x="16230600" y="8229600"/>
                </a:lnTo>
                <a:lnTo>
                  <a:pt x="16230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9FC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27" y="5143500"/>
            <a:ext cx="3086100" cy="3086100"/>
          </a:xfrm>
          <a:prstGeom prst="rect">
            <a:avLst/>
          </a:prstGeom>
        </p:spPr>
      </p:pic>
      <p:pic>
        <p:nvPicPr>
          <p:cNvPr id="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589" y="2855440"/>
            <a:ext cx="3086099" cy="30861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2463950" y="3741900"/>
            <a:ext cx="13430600" cy="30037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622548">
              <a:lnSpc>
                <a:spcPct val="100000"/>
              </a:lnSpc>
            </a:pPr>
            <a:r>
              <a:rPr sz="10000" b="1" spc="10" dirty="0">
                <a:latin typeface="Mangul Gothic"/>
                <a:cs typeface="Mangul Gothic"/>
              </a:rPr>
              <a:t>수원시</a:t>
            </a:r>
            <a:r>
              <a:rPr sz="1000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0000" b="1" spc="10" dirty="0">
                <a:solidFill>
                  <a:srgbClr val="FF3131"/>
                </a:solidFill>
                <a:latin typeface="Mangul Gothic"/>
                <a:cs typeface="Mangul Gothic"/>
              </a:rPr>
              <a:t>호흡권</a:t>
            </a:r>
            <a:r>
              <a:rPr sz="1000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0000" b="1" spc="10" dirty="0">
                <a:latin typeface="Mangul Gothic"/>
                <a:cs typeface="Mangul Gothic"/>
              </a:rPr>
              <a:t>개선을</a:t>
            </a:r>
            <a:endParaRPr sz="10000" b="1" dirty="0">
              <a:latin typeface="맑은 고딕" panose="020B0503020000020004" pitchFamily="50" charset="-127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9519" b="1" spc="10" dirty="0">
                <a:latin typeface="Mangul Gothic"/>
                <a:cs typeface="Mangul Gothic"/>
              </a:rPr>
              <a:t>위한</a:t>
            </a:r>
            <a:r>
              <a:rPr sz="9519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9519" b="1" spc="10" dirty="0">
                <a:latin typeface="Mangul Gothic"/>
                <a:cs typeface="Mangul Gothic"/>
              </a:rPr>
              <a:t>흡연부스</a:t>
            </a:r>
            <a:r>
              <a:rPr sz="9519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9519" b="1" spc="10" dirty="0">
                <a:latin typeface="Mangul Gothic"/>
                <a:cs typeface="Mangul Gothic"/>
              </a:rPr>
              <a:t>위치</a:t>
            </a:r>
            <a:r>
              <a:rPr sz="9519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9519" b="1" spc="10" dirty="0">
                <a:latin typeface="Mangul Gothic"/>
                <a:cs typeface="Mangul Gothic"/>
              </a:rPr>
              <a:t>선정</a:t>
            </a:r>
            <a:endParaRPr sz="9500" b="1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8835872" y="2982072"/>
            <a:ext cx="739626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latin typeface="맑은 고딕" panose="020B0503020000020004" pitchFamily="50" charset="-127"/>
                <a:cs typeface="Arial"/>
              </a:rPr>
              <a:t>1 </a:t>
            </a:r>
            <a:r>
              <a:rPr sz="3000" b="1" spc="10" dirty="0">
                <a:latin typeface="Mangul Gothic"/>
                <a:cs typeface="Mangul Gothic"/>
              </a:rPr>
              <a:t>조</a:t>
            </a:r>
            <a:endParaRPr sz="3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6864901" y="6862906"/>
            <a:ext cx="4419480" cy="4124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80" b="1" spc="10" dirty="0">
                <a:latin typeface="Mangul Gothic"/>
                <a:cs typeface="Mangul Gothic"/>
              </a:rPr>
              <a:t>장수경</a:t>
            </a:r>
            <a:r>
              <a:rPr sz="26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680" b="1" spc="10" dirty="0">
                <a:latin typeface="Mangul Gothic"/>
                <a:cs typeface="Mangul Gothic"/>
              </a:rPr>
              <a:t>임광현</a:t>
            </a:r>
            <a:r>
              <a:rPr sz="26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680" b="1" spc="10" dirty="0">
                <a:latin typeface="Mangul Gothic"/>
                <a:cs typeface="Mangul Gothic"/>
              </a:rPr>
              <a:t>권용석</a:t>
            </a:r>
            <a:r>
              <a:rPr sz="26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680" b="1" spc="10" dirty="0">
                <a:latin typeface="Mangul Gothic"/>
                <a:cs typeface="Mangul Gothic"/>
              </a:rPr>
              <a:t>주강희</a:t>
            </a:r>
            <a:endParaRPr sz="2600" dirty="0">
              <a:latin typeface="맑은 고딕" panose="020B0503020000020004" pitchFamily="50" charset="-127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/>
          <p:nvPr/>
        </p:nvSpPr>
        <p:spPr>
          <a:xfrm>
            <a:off x="0" y="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567650" y="553245"/>
            <a:ext cx="17154526" cy="9182100"/>
          </a:xfrm>
          <a:custGeom>
            <a:avLst/>
            <a:gdLst/>
            <a:ahLst/>
            <a:cxnLst/>
            <a:rect l="l" t="t" r="r" b="b"/>
            <a:pathLst>
              <a:path w="17154526" h="9182100">
                <a:moveTo>
                  <a:pt x="0" y="0"/>
                </a:moveTo>
                <a:lnTo>
                  <a:pt x="0" y="9182100"/>
                </a:lnTo>
                <a:lnTo>
                  <a:pt x="17154524" y="9182100"/>
                </a:lnTo>
                <a:lnTo>
                  <a:pt x="17154524" y="0"/>
                </a:lnTo>
                <a:lnTo>
                  <a:pt x="0" y="0"/>
                </a:lnTo>
                <a:close/>
              </a:path>
            </a:pathLst>
          </a:custGeom>
          <a:solidFill>
            <a:srgbClr val="F9FC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989296"/>
            <a:ext cx="5495925" cy="2076450"/>
          </a:xfrm>
          <a:prstGeom prst="rect">
            <a:avLst/>
          </a:prstGeom>
        </p:spPr>
      </p:pic>
      <p:pic>
        <p:nvPicPr>
          <p:cNvPr id="4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664" y="5936667"/>
            <a:ext cx="4495800" cy="3209924"/>
          </a:xfrm>
          <a:prstGeom prst="rect">
            <a:avLst/>
          </a:prstGeom>
        </p:spPr>
      </p:pic>
      <p:pic>
        <p:nvPicPr>
          <p:cNvPr id="4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664" y="2989296"/>
            <a:ext cx="8924926" cy="1638300"/>
          </a:xfrm>
          <a:prstGeom prst="rect">
            <a:avLst/>
          </a:prstGeom>
        </p:spPr>
      </p:pic>
      <p:pic>
        <p:nvPicPr>
          <p:cNvPr id="5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583" y="5936667"/>
            <a:ext cx="5543551" cy="2895599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5275936"/>
            <a:ext cx="5495925" cy="4200524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28700" y="1015332"/>
            <a:ext cx="6779420" cy="10540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849" b="1" spc="10" dirty="0">
                <a:latin typeface="Mangul Gothic"/>
                <a:cs typeface="Mangul Gothic"/>
              </a:rPr>
              <a:t>데이터</a:t>
            </a:r>
            <a:r>
              <a:rPr sz="6849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6849" b="1" spc="10" dirty="0">
                <a:latin typeface="Mangul Gothic"/>
                <a:cs typeface="Mangul Gothic"/>
              </a:rPr>
              <a:t>분석</a:t>
            </a:r>
            <a:r>
              <a:rPr sz="6849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6849" b="1" spc="10" dirty="0">
                <a:latin typeface="Mangul Gothic"/>
                <a:cs typeface="Mangul Gothic"/>
              </a:rPr>
              <a:t>과정</a:t>
            </a:r>
            <a:endParaRPr sz="6800" b="1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28700" y="2410730"/>
            <a:ext cx="2559034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latin typeface="맑은 고딕" panose="020B0503020000020004" pitchFamily="50" charset="-127"/>
                <a:cs typeface="Arial"/>
              </a:rPr>
              <a:t>● </a:t>
            </a:r>
            <a:r>
              <a:rPr sz="3200" b="1" spc="10" dirty="0">
                <a:latin typeface="Mangul Gothic"/>
                <a:cs typeface="Mangul Gothic"/>
              </a:rPr>
              <a:t>정규성</a:t>
            </a:r>
            <a:r>
              <a:rPr sz="320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200" b="1" spc="10" dirty="0">
                <a:latin typeface="Mangul Gothic"/>
                <a:cs typeface="Mangul Gothic"/>
              </a:rPr>
              <a:t>검정</a:t>
            </a:r>
            <a:endParaRPr sz="32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969664" y="5287143"/>
            <a:ext cx="3108223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latin typeface="맑은 고딕" panose="020B0503020000020004" pitchFamily="50" charset="-127"/>
                <a:cs typeface="Arial"/>
              </a:rPr>
              <a:t>● </a:t>
            </a:r>
            <a:r>
              <a:rPr sz="3200" b="1" spc="10" dirty="0">
                <a:latin typeface="Mangul Gothic"/>
                <a:cs typeface="Mangul Gothic"/>
              </a:rPr>
              <a:t>다중</a:t>
            </a:r>
            <a:r>
              <a:rPr sz="320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200" b="1" spc="10" dirty="0">
                <a:latin typeface="Mangul Gothic"/>
                <a:cs typeface="Mangul Gothic"/>
              </a:rPr>
              <a:t>회귀</a:t>
            </a:r>
            <a:r>
              <a:rPr sz="320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200" b="1" spc="10" dirty="0">
                <a:latin typeface="Mangul Gothic"/>
                <a:cs typeface="Mangul Gothic"/>
              </a:rPr>
              <a:t>분석</a:t>
            </a:r>
            <a:endParaRPr sz="32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628565" y="5287143"/>
            <a:ext cx="2559034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latin typeface="맑은 고딕" panose="020B0503020000020004" pitchFamily="50" charset="-127"/>
                <a:cs typeface="Arial"/>
              </a:rPr>
              <a:t>● </a:t>
            </a:r>
            <a:r>
              <a:rPr sz="3200" b="1" spc="10" dirty="0">
                <a:latin typeface="Mangul Gothic"/>
                <a:cs typeface="Mangul Gothic"/>
              </a:rPr>
              <a:t>모델</a:t>
            </a:r>
            <a:r>
              <a:rPr sz="320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200" b="1" spc="10" dirty="0">
                <a:latin typeface="Mangul Gothic"/>
                <a:cs typeface="Mangul Gothic"/>
              </a:rPr>
              <a:t>타당도</a:t>
            </a:r>
            <a:endParaRPr sz="32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969664" y="2343278"/>
            <a:ext cx="2009846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latin typeface="맑은 고딕" panose="020B0503020000020004" pitchFamily="50" charset="-127"/>
                <a:cs typeface="Arial"/>
              </a:rPr>
              <a:t>● </a:t>
            </a:r>
            <a:r>
              <a:rPr sz="3200" b="1" spc="10" dirty="0">
                <a:latin typeface="Mangul Gothic"/>
                <a:cs typeface="Mangul Gothic"/>
              </a:rPr>
              <a:t>상관분석</a:t>
            </a:r>
            <a:endParaRPr sz="3200" dirty="0">
              <a:latin typeface="맑은 고딕" panose="020B0503020000020004" pitchFamily="50" charset="-127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567650" y="553243"/>
            <a:ext cx="8572501" cy="9182100"/>
          </a:xfrm>
          <a:custGeom>
            <a:avLst/>
            <a:gdLst/>
            <a:ahLst/>
            <a:cxnLst/>
            <a:rect l="l" t="t" r="r" b="b"/>
            <a:pathLst>
              <a:path w="8572501" h="9182100">
                <a:moveTo>
                  <a:pt x="0" y="0"/>
                </a:moveTo>
                <a:lnTo>
                  <a:pt x="0" y="9182100"/>
                </a:lnTo>
                <a:lnTo>
                  <a:pt x="8572501" y="9182100"/>
                </a:lnTo>
                <a:lnTo>
                  <a:pt x="8572501" y="0"/>
                </a:lnTo>
                <a:lnTo>
                  <a:pt x="0" y="0"/>
                </a:lnTo>
                <a:close/>
              </a:path>
            </a:pathLst>
          </a:custGeom>
          <a:solidFill>
            <a:srgbClr val="F9FC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17304" y="553243"/>
            <a:ext cx="9105900" cy="9182100"/>
          </a:xfrm>
          <a:custGeom>
            <a:avLst/>
            <a:gdLst/>
            <a:ahLst/>
            <a:cxnLst/>
            <a:rect l="l" t="t" r="r" b="b"/>
            <a:pathLst>
              <a:path w="9105900" h="9182100">
                <a:moveTo>
                  <a:pt x="0" y="0"/>
                </a:moveTo>
                <a:lnTo>
                  <a:pt x="0" y="9182100"/>
                </a:lnTo>
                <a:lnTo>
                  <a:pt x="9105900" y="9182100"/>
                </a:lnTo>
                <a:lnTo>
                  <a:pt x="9105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9FC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95" y="3548309"/>
            <a:ext cx="6553200" cy="1352550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798" y="2607363"/>
            <a:ext cx="2507456" cy="1446609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95" y="5143500"/>
            <a:ext cx="6553200" cy="4210050"/>
          </a:xfrm>
          <a:prstGeom prst="rect">
            <a:avLst/>
          </a:prstGeom>
        </p:spPr>
      </p:pic>
      <p:pic>
        <p:nvPicPr>
          <p:cNvPr id="57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715" y="4082276"/>
            <a:ext cx="3233909" cy="2126683"/>
          </a:xfrm>
          <a:prstGeom prst="rect">
            <a:avLst/>
          </a:prstGeom>
        </p:spPr>
      </p:pic>
      <p:pic>
        <p:nvPicPr>
          <p:cNvPr id="5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001" y="835542"/>
            <a:ext cx="6553199" cy="1685925"/>
          </a:xfrm>
          <a:prstGeom prst="rect">
            <a:avLst/>
          </a:prstGeom>
        </p:spPr>
      </p:pic>
      <p:pic>
        <p:nvPicPr>
          <p:cNvPr id="5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853" y="2744718"/>
            <a:ext cx="6629399" cy="34671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731442" y="2655485"/>
            <a:ext cx="2376613" cy="3108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20" b="1" spc="10" dirty="0">
                <a:latin typeface="Mangul Gothic"/>
                <a:cs typeface="Mangul Gothic"/>
              </a:rPr>
              <a:t>종속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변수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: </a:t>
            </a:r>
            <a:r>
              <a:rPr sz="2020" b="1" spc="10" dirty="0">
                <a:latin typeface="Mangul Gothic"/>
                <a:cs typeface="Mangul Gothic"/>
              </a:rPr>
              <a:t>흡연구역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63079" y="3065060"/>
            <a:ext cx="5858655" cy="3200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80" b="1" spc="10" dirty="0">
                <a:latin typeface="Mangul Gothic"/>
                <a:cs typeface="Mangul Gothic"/>
              </a:rPr>
              <a:t>독립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변수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: </a:t>
            </a:r>
            <a:r>
              <a:rPr sz="2080" b="1" spc="10" dirty="0">
                <a:latin typeface="Mangul Gothic"/>
                <a:cs typeface="Mangul Gothic"/>
              </a:rPr>
              <a:t>유동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인구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, </a:t>
            </a:r>
            <a:r>
              <a:rPr sz="2080" b="1" spc="10" dirty="0">
                <a:latin typeface="Mangul Gothic"/>
                <a:cs typeface="Mangul Gothic"/>
              </a:rPr>
              <a:t>금연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구역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, </a:t>
            </a:r>
            <a:r>
              <a:rPr sz="2080" b="1" spc="10" dirty="0">
                <a:latin typeface="Mangul Gothic"/>
                <a:cs typeface="Mangul Gothic"/>
              </a:rPr>
              <a:t>흡연자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수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, </a:t>
            </a:r>
            <a:r>
              <a:rPr sz="2080" b="1" spc="10" dirty="0">
                <a:latin typeface="Mangul Gothic"/>
                <a:cs typeface="Mangul Gothic"/>
              </a:rPr>
              <a:t>면적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28700" y="2042831"/>
            <a:ext cx="3881832" cy="4878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70" b="1" spc="10" dirty="0">
                <a:latin typeface="맑은 고딕" panose="020B0503020000020004" pitchFamily="50" charset="-127"/>
                <a:cs typeface="Arial"/>
              </a:rPr>
              <a:t>● </a:t>
            </a:r>
            <a:r>
              <a:rPr sz="3170" b="1" spc="10" dirty="0">
                <a:latin typeface="Mangul Gothic"/>
                <a:cs typeface="Mangul Gothic"/>
              </a:rPr>
              <a:t>서울시</a:t>
            </a:r>
            <a:r>
              <a:rPr sz="317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170" b="1" spc="10" dirty="0">
                <a:latin typeface="Mangul Gothic"/>
                <a:cs typeface="Mangul Gothic"/>
              </a:rPr>
              <a:t>데이터</a:t>
            </a:r>
            <a:r>
              <a:rPr sz="317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170" b="1" spc="10" dirty="0">
                <a:latin typeface="Mangul Gothic"/>
                <a:cs typeface="Mangul Gothic"/>
              </a:rPr>
              <a:t>분석</a:t>
            </a:r>
            <a:endParaRPr sz="31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28700" y="880567"/>
            <a:ext cx="6779420" cy="10540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849" b="1" spc="10" dirty="0">
                <a:latin typeface="Mangul Gothic"/>
                <a:cs typeface="Mangul Gothic"/>
              </a:rPr>
              <a:t>데이터</a:t>
            </a:r>
            <a:r>
              <a:rPr sz="6849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6849" b="1" spc="10" dirty="0">
                <a:latin typeface="Mangul Gothic"/>
                <a:cs typeface="Mangul Gothic"/>
              </a:rPr>
              <a:t>분석</a:t>
            </a:r>
            <a:r>
              <a:rPr sz="6849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6849" b="1" spc="10" dirty="0">
                <a:latin typeface="Mangul Gothic"/>
                <a:cs typeface="Mangul Gothic"/>
              </a:rPr>
              <a:t>결과</a:t>
            </a:r>
            <a:endParaRPr sz="6800" b="1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733779" y="2841965"/>
            <a:ext cx="2389116" cy="4339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20" b="1" spc="10" dirty="0">
                <a:solidFill>
                  <a:srgbClr val="FFFFFF"/>
                </a:solidFill>
                <a:latin typeface="Mangul Gothic"/>
                <a:cs typeface="Mangul Gothic"/>
              </a:rPr>
              <a:t>음식점</a:t>
            </a:r>
            <a:r>
              <a:rPr sz="2820" b="1" spc="10" dirty="0">
                <a:solidFill>
                  <a:srgbClr val="FFFFFF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820" b="1" spc="10" dirty="0">
                <a:solidFill>
                  <a:srgbClr val="FFFFFF"/>
                </a:solidFill>
                <a:latin typeface="Mangul Gothic"/>
                <a:cs typeface="Mangul Gothic"/>
              </a:rPr>
              <a:t>수</a:t>
            </a:r>
            <a:r>
              <a:rPr sz="2820" b="1" spc="10" dirty="0">
                <a:solidFill>
                  <a:srgbClr val="FFFFFF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820" b="1" spc="10" dirty="0">
                <a:solidFill>
                  <a:srgbClr val="FFFFFF"/>
                </a:solidFill>
                <a:latin typeface="Mangul Gothic"/>
                <a:cs typeface="Mangul Gothic"/>
              </a:rPr>
              <a:t>변수</a:t>
            </a:r>
            <a:endParaRPr sz="28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8556501" y="3403940"/>
            <a:ext cx="711092" cy="4339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20" b="1" spc="10" dirty="0">
                <a:solidFill>
                  <a:srgbClr val="FFFFFF"/>
                </a:solidFill>
                <a:latin typeface="Mangul Gothic"/>
                <a:cs typeface="Mangul Gothic"/>
              </a:rPr>
              <a:t>추가</a:t>
            </a:r>
            <a:endParaRPr sz="2800" dirty="0">
              <a:latin typeface="맑은 고딕" panose="020B0503020000020004" pitchFamily="50" charset="-127"/>
              <a:cs typeface="Arial"/>
            </a:endParaRPr>
          </a:p>
        </p:txBody>
      </p:sp>
      <p:pic>
        <p:nvPicPr>
          <p:cNvPr id="6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077" y="7882658"/>
            <a:ext cx="6943725" cy="1446609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2636355" y="8035799"/>
            <a:ext cx="2376613" cy="3108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20" b="1" spc="10" dirty="0">
                <a:latin typeface="Mangul Gothic"/>
                <a:cs typeface="Mangul Gothic"/>
              </a:rPr>
              <a:t>종속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변수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: </a:t>
            </a:r>
            <a:r>
              <a:rPr sz="2020" b="1" spc="10" dirty="0">
                <a:latin typeface="Mangul Gothic"/>
                <a:cs typeface="Mangul Gothic"/>
              </a:rPr>
              <a:t>흡연구역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3161569" y="8445374"/>
            <a:ext cx="1310615" cy="3200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80" b="1" spc="10" dirty="0">
                <a:latin typeface="Mangul Gothic"/>
                <a:cs typeface="Mangul Gothic"/>
              </a:rPr>
              <a:t>독립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변수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: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1007134" y="8854949"/>
            <a:ext cx="5759590" cy="3200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80" b="1" spc="10" dirty="0">
                <a:latin typeface="Mangul Gothic"/>
                <a:cs typeface="Mangul Gothic"/>
              </a:rPr>
              <a:t>유동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인구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, </a:t>
            </a:r>
            <a:r>
              <a:rPr sz="2080" b="1" spc="10" dirty="0">
                <a:latin typeface="Mangul Gothic"/>
                <a:cs typeface="Mangul Gothic"/>
              </a:rPr>
              <a:t>금연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구역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, </a:t>
            </a:r>
            <a:r>
              <a:rPr sz="2080" b="1" spc="10" dirty="0">
                <a:latin typeface="Mangul Gothic"/>
                <a:cs typeface="Mangul Gothic"/>
              </a:rPr>
              <a:t>흡연자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수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, </a:t>
            </a:r>
            <a:r>
              <a:rPr sz="2080" b="1" spc="10" dirty="0">
                <a:latin typeface="Mangul Gothic"/>
                <a:cs typeface="Mangul Gothic"/>
              </a:rPr>
              <a:t>면적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, </a:t>
            </a:r>
            <a:r>
              <a:rPr sz="2080" b="1" spc="10" dirty="0">
                <a:latin typeface="Mangul Gothic"/>
                <a:cs typeface="Mangul Gothic"/>
              </a:rPr>
              <a:t>음식점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수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pic>
        <p:nvPicPr>
          <p:cNvPr id="61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703" y="5400136"/>
            <a:ext cx="2316371" cy="321484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2275183" y="7259584"/>
            <a:ext cx="3108223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latin typeface="맑은 고딕" panose="020B0503020000020004" pitchFamily="50" charset="-127"/>
                <a:cs typeface="Arial"/>
              </a:rPr>
              <a:t>● </a:t>
            </a:r>
            <a:r>
              <a:rPr sz="3200" b="1" spc="10" dirty="0">
                <a:latin typeface="Mangul Gothic"/>
                <a:cs typeface="Mangul Gothic"/>
              </a:rPr>
              <a:t>최종</a:t>
            </a:r>
            <a:r>
              <a:rPr sz="320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200" b="1" spc="10" dirty="0">
                <a:latin typeface="Mangul Gothic"/>
                <a:cs typeface="Mangul Gothic"/>
              </a:rPr>
              <a:t>선정</a:t>
            </a:r>
            <a:r>
              <a:rPr sz="320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200" b="1" spc="10" dirty="0">
                <a:latin typeface="Mangul Gothic"/>
                <a:cs typeface="Mangul Gothic"/>
              </a:rPr>
              <a:t>요소</a:t>
            </a:r>
            <a:endParaRPr sz="3200" dirty="0">
              <a:latin typeface="맑은 고딕" panose="020B0503020000020004" pitchFamily="50" charset="-127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37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9402"/>
            <a:ext cx="11723007" cy="7577597"/>
          </a:xfrm>
          <a:prstGeom prst="rect">
            <a:avLst/>
          </a:prstGeom>
        </p:spPr>
      </p:pic>
      <p:pic>
        <p:nvPicPr>
          <p:cNvPr id="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2" cy="10287000"/>
          </a:xfrm>
          <a:prstGeom prst="rect">
            <a:avLst/>
          </a:prstGeom>
        </p:spPr>
      </p:pic>
      <p:pic>
        <p:nvPicPr>
          <p:cNvPr id="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455" y="2709402"/>
            <a:ext cx="5979319" cy="433982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28700" y="1015329"/>
            <a:ext cx="6779420" cy="10540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849" b="1" spc="10" dirty="0">
                <a:latin typeface="Mangul Gothic"/>
                <a:cs typeface="Mangul Gothic"/>
              </a:rPr>
              <a:t>각</a:t>
            </a:r>
            <a:r>
              <a:rPr sz="6849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6849" b="1" spc="10" dirty="0">
                <a:latin typeface="Mangul Gothic"/>
                <a:cs typeface="Mangul Gothic"/>
              </a:rPr>
              <a:t>요소별</a:t>
            </a:r>
            <a:r>
              <a:rPr sz="6849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6849" b="1" spc="10" dirty="0">
                <a:latin typeface="Mangul Gothic"/>
                <a:cs typeface="Mangul Gothic"/>
              </a:rPr>
              <a:t>점수화</a:t>
            </a:r>
            <a:endParaRPr sz="6800" b="1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2440469" y="3599728"/>
            <a:ext cx="2034916" cy="4539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950" b="1" spc="10" dirty="0">
                <a:latin typeface="맑은 고딕" panose="020B0503020000020004" pitchFamily="50" charset="-127"/>
                <a:cs typeface="Arial"/>
              </a:rPr>
              <a:t>score =     </a:t>
            </a:r>
            <a:endParaRPr sz="29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440469" y="4152178"/>
            <a:ext cx="4388381" cy="4539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950" b="1" spc="10" dirty="0">
                <a:latin typeface="맑은 고딕" panose="020B0503020000020004" pitchFamily="50" charset="-127"/>
                <a:cs typeface="Arial"/>
              </a:rPr>
              <a:t> -7.747+0.00001*people</a:t>
            </a:r>
            <a:endParaRPr sz="29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440469" y="4704628"/>
            <a:ext cx="3592074" cy="4401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60" b="1" spc="10" dirty="0">
                <a:latin typeface="맑은 고딕" panose="020B0503020000020004" pitchFamily="50" charset="-127"/>
                <a:cs typeface="Arial"/>
              </a:rPr>
              <a:t>+0.0002*smoke_rate</a:t>
            </a:r>
            <a:endParaRPr sz="28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440469" y="5257078"/>
            <a:ext cx="4461927" cy="4401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60" b="1" spc="10" dirty="0">
                <a:latin typeface="맑은 고딕" panose="020B0503020000020004" pitchFamily="50" charset="-127"/>
                <a:cs typeface="Arial"/>
              </a:rPr>
              <a:t>+0.2994*nosmoking_area</a:t>
            </a:r>
            <a:endParaRPr sz="28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440469" y="5809528"/>
            <a:ext cx="2309030" cy="4539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950" b="1" spc="10" dirty="0">
                <a:latin typeface="맑은 고딕" panose="020B0503020000020004" pitchFamily="50" charset="-127"/>
                <a:cs typeface="Arial"/>
              </a:rPr>
              <a:t>-0.3555*area</a:t>
            </a:r>
            <a:endParaRPr sz="29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440469" y="6361978"/>
            <a:ext cx="4658135" cy="4401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60" b="1" spc="10" dirty="0">
                <a:latin typeface="맑은 고딕" panose="020B0503020000020004" pitchFamily="50" charset="-127"/>
                <a:cs typeface="Arial"/>
              </a:rPr>
              <a:t>-0.00357*restaurant_count</a:t>
            </a:r>
            <a:endParaRPr sz="28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362928" y="3017339"/>
            <a:ext cx="2155398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latin typeface="맑은 고딕" panose="020B0503020000020004" pitchFamily="50" charset="-127"/>
                <a:cs typeface="Arial"/>
              </a:rPr>
              <a:t>● </a:t>
            </a:r>
            <a:r>
              <a:rPr sz="3200" b="1" spc="10" dirty="0">
                <a:latin typeface="Mangul Gothic"/>
                <a:cs typeface="Mangul Gothic"/>
              </a:rPr>
              <a:t>점수</a:t>
            </a:r>
            <a:r>
              <a:rPr sz="320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200" b="1" spc="10" dirty="0">
                <a:latin typeface="Mangul Gothic"/>
                <a:cs typeface="Mangul Gothic"/>
              </a:rPr>
              <a:t>공식</a:t>
            </a:r>
            <a:endParaRPr sz="3200" dirty="0">
              <a:latin typeface="맑은 고딕" panose="020B0503020000020004" pitchFamily="50" charset="-127"/>
              <a:cs typeface="Arial"/>
            </a:endParaRPr>
          </a:p>
        </p:txBody>
      </p:sp>
      <p:pic>
        <p:nvPicPr>
          <p:cNvPr id="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455" y="8077110"/>
            <a:ext cx="5979319" cy="1446610"/>
          </a:xfrm>
          <a:prstGeom prst="rect">
            <a:avLst/>
          </a:prstGeom>
        </p:spPr>
      </p:pic>
      <p:pic>
        <p:nvPicPr>
          <p:cNvPr id="67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29889">
            <a:off x="11889868" y="6988339"/>
            <a:ext cx="2400300" cy="1095376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2759258" y="8591673"/>
            <a:ext cx="4236737" cy="4170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10" b="1" spc="10" dirty="0">
                <a:latin typeface="Mangul Gothic"/>
                <a:cs typeface="Mangul Gothic"/>
              </a:rPr>
              <a:t>점수에</a:t>
            </a:r>
            <a:r>
              <a:rPr sz="271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710" b="1" spc="10" dirty="0">
                <a:latin typeface="Mangul Gothic"/>
                <a:cs typeface="Mangul Gothic"/>
              </a:rPr>
              <a:t>맞게</a:t>
            </a:r>
            <a:r>
              <a:rPr sz="271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710" b="1" spc="10" dirty="0">
                <a:latin typeface="Mangul Gothic"/>
                <a:cs typeface="Mangul Gothic"/>
              </a:rPr>
              <a:t>흡연</a:t>
            </a:r>
            <a:r>
              <a:rPr sz="271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710" b="1" spc="10" dirty="0">
                <a:latin typeface="Mangul Gothic"/>
                <a:cs typeface="Mangul Gothic"/>
              </a:rPr>
              <a:t>부스</a:t>
            </a:r>
            <a:r>
              <a:rPr sz="271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710" b="1" spc="10" dirty="0">
                <a:latin typeface="Mangul Gothic"/>
                <a:cs typeface="Mangul Gothic"/>
              </a:rPr>
              <a:t>분배</a:t>
            </a:r>
            <a:endParaRPr sz="2700" dirty="0">
              <a:latin typeface="맑은 고딕" panose="020B0503020000020004" pitchFamily="50" charset="-127"/>
              <a:cs typeface="Arial"/>
            </a:endParaRPr>
          </a:p>
        </p:txBody>
      </p:sp>
      <p:pic>
        <p:nvPicPr>
          <p:cNvPr id="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0" y="2691229"/>
            <a:ext cx="11734800" cy="7581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509727" y="495320"/>
            <a:ext cx="17268824" cy="9296400"/>
          </a:xfrm>
          <a:custGeom>
            <a:avLst/>
            <a:gdLst/>
            <a:ahLst/>
            <a:cxnLst/>
            <a:rect l="l" t="t" r="r" b="b"/>
            <a:pathLst>
              <a:path w="17268824" h="9296400">
                <a:moveTo>
                  <a:pt x="0" y="0"/>
                </a:moveTo>
                <a:lnTo>
                  <a:pt x="0" y="9296400"/>
                </a:lnTo>
                <a:lnTo>
                  <a:pt x="17268825" y="9296400"/>
                </a:lnTo>
                <a:lnTo>
                  <a:pt x="17268825" y="0"/>
                </a:lnTo>
                <a:lnTo>
                  <a:pt x="0" y="0"/>
                </a:lnTo>
                <a:close/>
              </a:path>
            </a:pathLst>
          </a:custGeom>
          <a:solidFill>
            <a:srgbClr val="F9FC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618281"/>
            <a:ext cx="7639051" cy="1876425"/>
          </a:xfrm>
          <a:prstGeom prst="rect">
            <a:avLst/>
          </a:prstGeom>
        </p:spPr>
      </p:pic>
      <p:pic>
        <p:nvPicPr>
          <p:cNvPr id="7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7684182"/>
            <a:ext cx="7639051" cy="1371600"/>
          </a:xfrm>
          <a:prstGeom prst="rect">
            <a:avLst/>
          </a:prstGeom>
        </p:spPr>
      </p:pic>
      <p:pic>
        <p:nvPicPr>
          <p:cNvPr id="7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150" y="5155250"/>
            <a:ext cx="5372099" cy="4295774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28700" y="1015330"/>
            <a:ext cx="9174627" cy="10632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909" b="1" spc="10" dirty="0">
                <a:latin typeface="Mangul Gothic"/>
                <a:cs typeface="Mangul Gothic"/>
              </a:rPr>
              <a:t>최종</a:t>
            </a:r>
            <a:r>
              <a:rPr sz="6909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6909" b="1" spc="10" dirty="0">
                <a:latin typeface="Mangul Gothic"/>
                <a:cs typeface="Mangul Gothic"/>
              </a:rPr>
              <a:t>입지</a:t>
            </a:r>
            <a:r>
              <a:rPr sz="6909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6909" b="1" spc="10" dirty="0">
                <a:latin typeface="Mangul Gothic"/>
                <a:cs typeface="Mangul Gothic"/>
              </a:rPr>
              <a:t>선정</a:t>
            </a:r>
            <a:r>
              <a:rPr sz="6909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6909" b="1" spc="10" dirty="0">
                <a:latin typeface="Mangul Gothic"/>
                <a:cs typeface="Mangul Gothic"/>
              </a:rPr>
              <a:t>및</a:t>
            </a:r>
            <a:r>
              <a:rPr sz="6909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6909" b="1" spc="10" dirty="0">
                <a:latin typeface="Mangul Gothic"/>
                <a:cs typeface="Mangul Gothic"/>
              </a:rPr>
              <a:t>분배</a:t>
            </a:r>
            <a:endParaRPr sz="6900" b="1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28700" y="2589371"/>
            <a:ext cx="1202573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latin typeface="맑은 고딕" panose="020B0503020000020004" pitchFamily="50" charset="-127"/>
                <a:cs typeface="Arial"/>
              </a:rPr>
              <a:t>● </a:t>
            </a:r>
            <a:r>
              <a:rPr sz="3200" b="1" spc="10" dirty="0">
                <a:latin typeface="Mangul Gothic"/>
                <a:cs typeface="Mangul Gothic"/>
              </a:rPr>
              <a:t>예산</a:t>
            </a:r>
            <a:endParaRPr sz="32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28700" y="3168524"/>
            <a:ext cx="4232569" cy="3016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latin typeface="Mangul Gothic"/>
                <a:cs typeface="Mangul Gothic"/>
              </a:rPr>
              <a:t>담배소비세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23</a:t>
            </a:r>
            <a:r>
              <a:rPr sz="1960" b="1" spc="10" dirty="0">
                <a:latin typeface="Mangul Gothic"/>
                <a:cs typeface="Mangul Gothic"/>
              </a:rPr>
              <a:t>년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1</a:t>
            </a:r>
            <a:r>
              <a:rPr sz="1960" b="1" spc="10" dirty="0">
                <a:latin typeface="Mangul Gothic"/>
                <a:cs typeface="Mangul Gothic"/>
              </a:rPr>
              <a:t>월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latin typeface="Mangul Gothic"/>
                <a:cs typeface="Mangul Gothic"/>
              </a:rPr>
              <a:t>기준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latin typeface="Mangul Gothic"/>
                <a:cs typeface="Mangul Gothic"/>
              </a:rPr>
              <a:t>달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65</a:t>
            </a:r>
            <a:r>
              <a:rPr sz="1960" b="1" spc="10" dirty="0">
                <a:latin typeface="Mangul Gothic"/>
                <a:cs typeface="Mangul Gothic"/>
              </a:rPr>
              <a:t>억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latin typeface="Mangul Gothic"/>
                <a:cs typeface="Mangul Gothic"/>
              </a:rPr>
              <a:t>원</a:t>
            </a:r>
            <a:endParaRPr sz="19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28700" y="5836108"/>
            <a:ext cx="1202573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latin typeface="맑은 고딕" panose="020B0503020000020004" pitchFamily="50" charset="-127"/>
                <a:cs typeface="Arial"/>
              </a:rPr>
              <a:t>● </a:t>
            </a:r>
            <a:r>
              <a:rPr sz="3200" b="1" spc="10" dirty="0">
                <a:latin typeface="Mangul Gothic"/>
                <a:cs typeface="Mangul Gothic"/>
              </a:rPr>
              <a:t>근거</a:t>
            </a:r>
            <a:endParaRPr sz="32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28700" y="6415274"/>
            <a:ext cx="5585825" cy="3016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latin typeface="맑은 고딕" panose="020B0503020000020004" pitchFamily="50" charset="-127"/>
                <a:cs typeface="Arial"/>
              </a:rPr>
              <a:t>"</a:t>
            </a:r>
            <a:r>
              <a:rPr sz="1960" b="1" spc="10" dirty="0">
                <a:latin typeface="Mangul Gothic"/>
                <a:cs typeface="Mangul Gothic"/>
              </a:rPr>
              <a:t>비흡연자와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latin typeface="Mangul Gothic"/>
                <a:cs typeface="Mangul Gothic"/>
              </a:rPr>
              <a:t>흡연자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latin typeface="Mangul Gothic"/>
                <a:cs typeface="Mangul Gothic"/>
              </a:rPr>
              <a:t>간의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latin typeface="Mangul Gothic"/>
                <a:cs typeface="Mangul Gothic"/>
              </a:rPr>
              <a:t>근본적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latin typeface="Mangul Gothic"/>
                <a:cs typeface="Mangul Gothic"/>
              </a:rPr>
              <a:t>공간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latin typeface="Mangul Gothic"/>
                <a:cs typeface="Mangul Gothic"/>
              </a:rPr>
              <a:t>분리를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latin typeface="Mangul Gothic"/>
                <a:cs typeface="Mangul Gothic"/>
              </a:rPr>
              <a:t>통해</a:t>
            </a:r>
            <a:endParaRPr sz="19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28700" y="6824849"/>
            <a:ext cx="4937570" cy="3200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담배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연기로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인한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사회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갈등을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줄이겠다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."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28700" y="7234423"/>
            <a:ext cx="6698309" cy="3016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latin typeface="맑은 고딕" panose="020B0503020000020004" pitchFamily="50" charset="-127"/>
                <a:cs typeface="Arial"/>
              </a:rPr>
              <a:t>"</a:t>
            </a:r>
            <a:r>
              <a:rPr sz="1960" b="1" spc="10" dirty="0">
                <a:latin typeface="Mangul Gothic"/>
                <a:cs typeface="Mangul Gothic"/>
              </a:rPr>
              <a:t>최소한의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latin typeface="Mangul Gothic"/>
                <a:cs typeface="Mangul Gothic"/>
              </a:rPr>
              <a:t>흡연구역을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latin typeface="Mangul Gothic"/>
                <a:cs typeface="Mangul Gothic"/>
              </a:rPr>
              <a:t>제공하여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latin typeface="Mangul Gothic"/>
                <a:cs typeface="Mangul Gothic"/>
              </a:rPr>
              <a:t>사회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latin typeface="Mangul Gothic"/>
                <a:cs typeface="Mangul Gothic"/>
              </a:rPr>
              <a:t>갈등을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latin typeface="Mangul Gothic"/>
                <a:cs typeface="Mangul Gothic"/>
              </a:rPr>
              <a:t>줄여가는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latin typeface="Mangul Gothic"/>
                <a:cs typeface="Mangul Gothic"/>
              </a:rPr>
              <a:t>계획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"</a:t>
            </a:r>
            <a:endParaRPr sz="19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032150" y="2589371"/>
            <a:ext cx="2937022" cy="4878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70" b="1" spc="10" dirty="0">
                <a:latin typeface="맑은 고딕" panose="020B0503020000020004" pitchFamily="50" charset="-127"/>
                <a:cs typeface="Arial"/>
              </a:rPr>
              <a:t>● </a:t>
            </a:r>
            <a:r>
              <a:rPr sz="3170" b="1" spc="10" dirty="0">
                <a:latin typeface="Mangul Gothic"/>
                <a:cs typeface="Mangul Gothic"/>
              </a:rPr>
              <a:t>흡연부스</a:t>
            </a:r>
            <a:r>
              <a:rPr sz="317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170" b="1" spc="10" dirty="0">
                <a:latin typeface="Mangul Gothic"/>
                <a:cs typeface="Mangul Gothic"/>
              </a:rPr>
              <a:t>구매</a:t>
            </a:r>
            <a:endParaRPr sz="31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9032150" y="3168524"/>
            <a:ext cx="3263073" cy="3293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40" b="1" spc="10" dirty="0">
                <a:latin typeface="Mangul Gothic"/>
                <a:cs typeface="Mangul Gothic"/>
              </a:rPr>
              <a:t>연</a:t>
            </a:r>
            <a:r>
              <a:rPr sz="2140" b="1" spc="10" dirty="0">
                <a:latin typeface="맑은 고딕" panose="020B0503020000020004" pitchFamily="50" charset="-127"/>
                <a:cs typeface="Arial"/>
              </a:rPr>
              <a:t> 780</a:t>
            </a:r>
            <a:r>
              <a:rPr sz="2140" b="1" spc="10" dirty="0">
                <a:latin typeface="Mangul Gothic"/>
                <a:cs typeface="Mangul Gothic"/>
              </a:rPr>
              <a:t>억</a:t>
            </a:r>
            <a:r>
              <a:rPr sz="214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140" b="1" spc="10" dirty="0">
                <a:latin typeface="Mangul Gothic"/>
                <a:cs typeface="Mangul Gothic"/>
              </a:rPr>
              <a:t>기준</a:t>
            </a:r>
            <a:r>
              <a:rPr sz="214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140" b="1" spc="10" dirty="0">
                <a:latin typeface="Mangul Gothic"/>
                <a:cs typeface="Mangul Gothic"/>
              </a:rPr>
              <a:t>약</a:t>
            </a:r>
            <a:r>
              <a:rPr sz="2140" b="1" spc="10" dirty="0">
                <a:latin typeface="맑은 고딕" panose="020B0503020000020004" pitchFamily="50" charset="-127"/>
                <a:cs typeface="Arial"/>
              </a:rPr>
              <a:t> 6% </a:t>
            </a:r>
            <a:r>
              <a:rPr sz="2140" b="1" spc="10" dirty="0">
                <a:latin typeface="Mangul Gothic"/>
                <a:cs typeface="Mangul Gothic"/>
              </a:rPr>
              <a:t>사용</a:t>
            </a:r>
            <a:endParaRPr sz="21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9032150" y="3578099"/>
            <a:ext cx="3938579" cy="3154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b="1" spc="10" dirty="0">
                <a:latin typeface="Mangul Gothic"/>
                <a:cs typeface="Mangul Gothic"/>
              </a:rPr>
              <a:t>최고</a:t>
            </a:r>
            <a:r>
              <a:rPr sz="205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50" b="1" spc="10" dirty="0">
                <a:latin typeface="Mangul Gothic"/>
                <a:cs typeface="Mangul Gothic"/>
              </a:rPr>
              <a:t>가격</a:t>
            </a:r>
            <a:r>
              <a:rPr sz="2050" b="1" spc="10" dirty="0">
                <a:latin typeface="맑은 고딕" panose="020B0503020000020004" pitchFamily="50" charset="-127"/>
                <a:cs typeface="Arial"/>
              </a:rPr>
              <a:t> 2</a:t>
            </a:r>
            <a:r>
              <a:rPr sz="2050" b="1" spc="10" dirty="0">
                <a:latin typeface="Mangul Gothic"/>
                <a:cs typeface="Mangul Gothic"/>
              </a:rPr>
              <a:t>천</a:t>
            </a:r>
            <a:r>
              <a:rPr sz="2050" b="1" spc="10" dirty="0">
                <a:latin typeface="맑은 고딕" panose="020B0503020000020004" pitchFamily="50" charset="-127"/>
                <a:cs typeface="Arial"/>
              </a:rPr>
              <a:t> 300</a:t>
            </a:r>
            <a:r>
              <a:rPr sz="2050" b="1" spc="10" dirty="0">
                <a:latin typeface="Mangul Gothic"/>
                <a:cs typeface="Mangul Gothic"/>
              </a:rPr>
              <a:t>만</a:t>
            </a:r>
            <a:r>
              <a:rPr sz="205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50" b="1" spc="10" dirty="0">
                <a:latin typeface="Mangul Gothic"/>
                <a:cs typeface="Mangul Gothic"/>
              </a:rPr>
              <a:t>원</a:t>
            </a:r>
            <a:r>
              <a:rPr sz="205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50" b="1" spc="10" dirty="0">
                <a:latin typeface="Mangul Gothic"/>
                <a:cs typeface="Mangul Gothic"/>
              </a:rPr>
              <a:t>흡연부스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9032150" y="3987674"/>
            <a:ext cx="3474669" cy="3200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80" b="1" spc="10" dirty="0">
                <a:latin typeface="맑은 고딕" panose="020B0503020000020004" pitchFamily="50" charset="-127"/>
                <a:cs typeface="Arial"/>
              </a:rPr>
              <a:t>200</a:t>
            </a:r>
            <a:r>
              <a:rPr sz="2080" b="1" spc="10" dirty="0">
                <a:latin typeface="Mangul Gothic"/>
                <a:cs typeface="Mangul Gothic"/>
              </a:rPr>
              <a:t>개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구매하여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각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동에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분배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9032150" y="4566382"/>
            <a:ext cx="2937022" cy="4878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70" b="1" spc="10" dirty="0">
                <a:latin typeface="맑은 고딕" panose="020B0503020000020004" pitchFamily="50" charset="-127"/>
                <a:cs typeface="Arial"/>
              </a:rPr>
              <a:t>● </a:t>
            </a:r>
            <a:r>
              <a:rPr sz="3170" b="1" spc="10" dirty="0">
                <a:latin typeface="Mangul Gothic"/>
                <a:cs typeface="Mangul Gothic"/>
              </a:rPr>
              <a:t>흡연부스</a:t>
            </a:r>
            <a:r>
              <a:rPr sz="317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170" b="1" spc="10" dirty="0">
                <a:latin typeface="Mangul Gothic"/>
                <a:cs typeface="Mangul Gothic"/>
              </a:rPr>
              <a:t>분배</a:t>
            </a:r>
            <a:endParaRPr sz="31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606505" y="5186671"/>
            <a:ext cx="1532792" cy="3016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latin typeface="Mangul Gothic"/>
                <a:cs typeface="Mangul Gothic"/>
              </a:rPr>
              <a:t>인계동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: 25</a:t>
            </a:r>
            <a:r>
              <a:rPr sz="1960" b="1" spc="10" dirty="0">
                <a:latin typeface="Mangul Gothic"/>
                <a:cs typeface="Mangul Gothic"/>
              </a:rPr>
              <a:t>개</a:t>
            </a:r>
            <a:endParaRPr sz="19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4606505" y="5596246"/>
            <a:ext cx="1532792" cy="3016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latin typeface="Mangul Gothic"/>
                <a:cs typeface="Mangul Gothic"/>
              </a:rPr>
              <a:t>권선동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: 21</a:t>
            </a:r>
            <a:r>
              <a:rPr sz="1960" b="1" spc="10" dirty="0">
                <a:latin typeface="Mangul Gothic"/>
                <a:cs typeface="Mangul Gothic"/>
              </a:rPr>
              <a:t>개</a:t>
            </a:r>
            <a:endParaRPr sz="19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606505" y="6005821"/>
            <a:ext cx="1532792" cy="3016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latin typeface="Mangul Gothic"/>
                <a:cs typeface="Mangul Gothic"/>
              </a:rPr>
              <a:t>금곡동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: 12</a:t>
            </a:r>
            <a:r>
              <a:rPr sz="1960" b="1" spc="10" dirty="0">
                <a:latin typeface="Mangul Gothic"/>
                <a:cs typeface="Mangul Gothic"/>
              </a:rPr>
              <a:t>개</a:t>
            </a:r>
            <a:endParaRPr sz="19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4606505" y="6415396"/>
            <a:ext cx="1532792" cy="3016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latin typeface="Mangul Gothic"/>
                <a:cs typeface="Mangul Gothic"/>
              </a:rPr>
              <a:t>우만동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: 11</a:t>
            </a:r>
            <a:r>
              <a:rPr sz="1960" b="1" spc="10" dirty="0">
                <a:latin typeface="Mangul Gothic"/>
                <a:cs typeface="Mangul Gothic"/>
              </a:rPr>
              <a:t>개</a:t>
            </a:r>
            <a:endParaRPr sz="19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606505" y="6824971"/>
            <a:ext cx="1385636" cy="3016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latin typeface="Mangul Gothic"/>
                <a:cs typeface="Mangul Gothic"/>
              </a:rPr>
              <a:t>영화동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: 8</a:t>
            </a:r>
            <a:r>
              <a:rPr sz="1960" b="1" spc="10" dirty="0">
                <a:latin typeface="Mangul Gothic"/>
                <a:cs typeface="Mangul Gothic"/>
              </a:rPr>
              <a:t>개</a:t>
            </a:r>
            <a:endParaRPr sz="19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4606505" y="7234546"/>
            <a:ext cx="1622239" cy="3016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latin typeface="Mangul Gothic"/>
                <a:cs typeface="Mangul Gothic"/>
              </a:rPr>
              <a:t>화서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2</a:t>
            </a:r>
            <a:r>
              <a:rPr sz="1960" b="1" spc="10" dirty="0">
                <a:latin typeface="Mangul Gothic"/>
                <a:cs typeface="Mangul Gothic"/>
              </a:rPr>
              <a:t>동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: 8</a:t>
            </a:r>
            <a:r>
              <a:rPr sz="1960" b="1" spc="10" dirty="0">
                <a:latin typeface="Mangul Gothic"/>
                <a:cs typeface="Mangul Gothic"/>
              </a:rPr>
              <a:t>개</a:t>
            </a:r>
            <a:endParaRPr sz="19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4606505" y="7644121"/>
            <a:ext cx="1609736" cy="2970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30" b="1" spc="10" dirty="0">
                <a:latin typeface="Mangul Gothic"/>
                <a:cs typeface="Mangul Gothic"/>
              </a:rPr>
              <a:t>호매실동</a:t>
            </a:r>
            <a:r>
              <a:rPr sz="1930" b="1" spc="10" dirty="0">
                <a:latin typeface="맑은 고딕" panose="020B0503020000020004" pitchFamily="50" charset="-127"/>
                <a:cs typeface="Arial"/>
              </a:rPr>
              <a:t> : 7</a:t>
            </a:r>
            <a:r>
              <a:rPr sz="1930" b="1" spc="10" dirty="0">
                <a:latin typeface="Mangul Gothic"/>
                <a:cs typeface="Mangul Gothic"/>
              </a:rPr>
              <a:t>개</a:t>
            </a:r>
            <a:endParaRPr sz="19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4606505" y="8053696"/>
            <a:ext cx="1385636" cy="3016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latin typeface="Mangul Gothic"/>
                <a:cs typeface="Mangul Gothic"/>
              </a:rPr>
              <a:t>율천동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: 6</a:t>
            </a:r>
            <a:r>
              <a:rPr sz="1960" b="1" spc="10" dirty="0">
                <a:latin typeface="Mangul Gothic"/>
                <a:cs typeface="Mangul Gothic"/>
              </a:rPr>
              <a:t>개</a:t>
            </a:r>
            <a:endParaRPr sz="19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5541034" y="8510154"/>
            <a:ext cx="148759" cy="5847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b="1" spc="10" dirty="0">
                <a:latin typeface="맑은 고딕" panose="020B0503020000020004" pitchFamily="50" charset="-127"/>
                <a:cs typeface="Arial"/>
              </a:rPr>
              <a:t>●</a:t>
            </a:r>
            <a:endParaRPr sz="1900" dirty="0">
              <a:latin typeface="맑은 고딕" panose="020B0503020000020004" pitchFamily="50" charset="-127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900" b="1" spc="10" dirty="0">
                <a:latin typeface="맑은 고딕" panose="020B0503020000020004" pitchFamily="50" charset="-127"/>
                <a:cs typeface="Arial"/>
              </a:rPr>
              <a:t>●</a:t>
            </a:r>
            <a:endParaRPr sz="1900" dirty="0">
              <a:latin typeface="맑은 고딕" panose="020B0503020000020004" pitchFamily="50" charset="-127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4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567650" y="553242"/>
            <a:ext cx="17154526" cy="9182100"/>
          </a:xfrm>
          <a:custGeom>
            <a:avLst/>
            <a:gdLst/>
            <a:ahLst/>
            <a:cxnLst/>
            <a:rect l="l" t="t" r="r" b="b"/>
            <a:pathLst>
              <a:path w="17154526" h="9182100">
                <a:moveTo>
                  <a:pt x="0" y="0"/>
                </a:moveTo>
                <a:lnTo>
                  <a:pt x="0" y="9182100"/>
                </a:lnTo>
                <a:lnTo>
                  <a:pt x="17154524" y="9182100"/>
                </a:lnTo>
                <a:lnTo>
                  <a:pt x="17154524" y="0"/>
                </a:lnTo>
                <a:lnTo>
                  <a:pt x="0" y="0"/>
                </a:lnTo>
                <a:close/>
              </a:path>
            </a:pathLst>
          </a:custGeom>
          <a:solidFill>
            <a:srgbClr val="F9FC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41" y="3575010"/>
            <a:ext cx="4810124" cy="3962400"/>
          </a:xfrm>
          <a:prstGeom prst="rect">
            <a:avLst/>
          </a:prstGeom>
        </p:spPr>
      </p:pic>
      <p:pic>
        <p:nvPicPr>
          <p:cNvPr id="7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583" y="3148621"/>
            <a:ext cx="4810125" cy="4810125"/>
          </a:xfrm>
          <a:prstGeom prst="rect">
            <a:avLst/>
          </a:prstGeom>
        </p:spPr>
      </p:pic>
      <p:pic>
        <p:nvPicPr>
          <p:cNvPr id="7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39" y="3612714"/>
            <a:ext cx="5448300" cy="38862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768181" y="7720436"/>
            <a:ext cx="1368965" cy="3816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80" b="1" spc="10" dirty="0">
                <a:latin typeface="Mangul Gothic"/>
                <a:cs typeface="Mangul Gothic"/>
              </a:rPr>
              <a:t>건강</a:t>
            </a:r>
            <a:r>
              <a:rPr sz="24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480" b="1" spc="10" dirty="0">
                <a:latin typeface="Mangul Gothic"/>
                <a:cs typeface="Mangul Gothic"/>
              </a:rPr>
              <a:t>증진</a:t>
            </a:r>
            <a:endParaRPr sz="24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655146" y="7720436"/>
            <a:ext cx="2872261" cy="3631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60" b="1" spc="10" dirty="0">
                <a:latin typeface="Mangul Gothic"/>
                <a:cs typeface="Mangul Gothic"/>
              </a:rPr>
              <a:t>흡연권과</a:t>
            </a:r>
            <a:r>
              <a:rPr sz="23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360" b="1" spc="10" dirty="0">
                <a:latin typeface="Mangul Gothic"/>
                <a:cs typeface="Mangul Gothic"/>
              </a:rPr>
              <a:t>호흡권</a:t>
            </a:r>
            <a:r>
              <a:rPr sz="23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360" b="1" spc="10" dirty="0">
                <a:latin typeface="Mangul Gothic"/>
                <a:cs typeface="Mangul Gothic"/>
              </a:rPr>
              <a:t>보장</a:t>
            </a:r>
            <a:endParaRPr sz="23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030985" y="7720436"/>
            <a:ext cx="1596271" cy="3631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60" b="1" spc="10" dirty="0">
                <a:latin typeface="Mangul Gothic"/>
                <a:cs typeface="Mangul Gothic"/>
              </a:rPr>
              <a:t>깨끗한</a:t>
            </a:r>
            <a:r>
              <a:rPr sz="23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360" b="1" spc="10" dirty="0">
                <a:latin typeface="Mangul Gothic"/>
                <a:cs typeface="Mangul Gothic"/>
              </a:rPr>
              <a:t>거리</a:t>
            </a:r>
            <a:endParaRPr sz="23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416211" y="1425019"/>
            <a:ext cx="3409908" cy="10216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639" b="1" spc="10" dirty="0">
                <a:latin typeface="Mangul Gothic"/>
                <a:cs typeface="Mangul Gothic"/>
              </a:rPr>
              <a:t>기대효과</a:t>
            </a:r>
            <a:endParaRPr sz="6600" b="1" dirty="0">
              <a:latin typeface="맑은 고딕" panose="020B0503020000020004" pitchFamily="50" charset="-127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/>
          <p:nvPr/>
        </p:nvSpPr>
        <p:spPr>
          <a:xfrm>
            <a:off x="0" y="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09" y="0"/>
            <a:ext cx="16228591" cy="10287000"/>
          </a:xfrm>
          <a:prstGeom prst="rect">
            <a:avLst/>
          </a:prstGeom>
        </p:spPr>
      </p:pic>
      <p:pic>
        <p:nvPicPr>
          <p:cNvPr id="7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484" y="2628843"/>
            <a:ext cx="1400175" cy="1400175"/>
          </a:xfrm>
          <a:prstGeom prst="rect">
            <a:avLst/>
          </a:prstGeom>
        </p:spPr>
      </p:pic>
      <p:pic>
        <p:nvPicPr>
          <p:cNvPr id="8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484" y="7213292"/>
            <a:ext cx="1400174" cy="1371600"/>
          </a:xfrm>
          <a:prstGeom prst="rect">
            <a:avLst/>
          </a:prstGeom>
        </p:spPr>
      </p:pic>
      <p:pic>
        <p:nvPicPr>
          <p:cNvPr id="8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907" y="4030655"/>
            <a:ext cx="1419224" cy="1419225"/>
          </a:xfrm>
          <a:prstGeom prst="rect">
            <a:avLst/>
          </a:prstGeom>
        </p:spPr>
      </p:pic>
      <p:pic>
        <p:nvPicPr>
          <p:cNvPr id="8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9603" y="5608722"/>
            <a:ext cx="1304925" cy="130492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368484" y="1015332"/>
            <a:ext cx="3409908" cy="10216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639" b="1" spc="10" dirty="0" err="1" smtClean="0">
                <a:latin typeface="Mangul Gothic"/>
                <a:cs typeface="Mangul Gothic"/>
              </a:rPr>
              <a:t>참고문헌</a:t>
            </a:r>
            <a:endParaRPr sz="6600" b="1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912102" y="3343183"/>
            <a:ext cx="1128835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latin typeface="맑은 고딕" panose="020B0503020000020004" pitchFamily="50" charset="-127"/>
                <a:cs typeface="Arial"/>
              </a:rPr>
              <a:t>● </a:t>
            </a:r>
            <a:r>
              <a:rPr sz="3000" b="1" spc="10" dirty="0">
                <a:latin typeface="Mangul Gothic"/>
                <a:cs typeface="Mangul Gothic"/>
              </a:rPr>
              <a:t>뉴스</a:t>
            </a:r>
            <a:endParaRPr sz="3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368484" y="3932278"/>
            <a:ext cx="5411418" cy="3200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80" b="1" spc="10" dirty="0">
                <a:latin typeface="맑은 고딕" panose="020B0503020000020004" pitchFamily="50" charset="-127"/>
                <a:cs typeface="Arial"/>
              </a:rPr>
              <a:t>• </a:t>
            </a:r>
            <a:r>
              <a:rPr sz="2080" b="1" spc="10" dirty="0">
                <a:latin typeface="Mangul Gothic"/>
                <a:cs typeface="Mangul Gothic"/>
              </a:rPr>
              <a:t>흡연자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세금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많이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내니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흡연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여건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보장하라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?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368484" y="4430527"/>
            <a:ext cx="8738546" cy="3247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10" b="1" spc="10" dirty="0">
                <a:latin typeface="맑은 고딕" panose="020B0503020000020004" pitchFamily="50" charset="-127"/>
                <a:cs typeface="Arial"/>
              </a:rPr>
              <a:t>http://www.namdonews.com/news/articleView.html?idxno=706001</a:t>
            </a:r>
            <a:endParaRPr sz="21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912102" y="8140484"/>
            <a:ext cx="1128835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latin typeface="맑은 고딕" panose="020B0503020000020004" pitchFamily="50" charset="-127"/>
                <a:cs typeface="Arial"/>
              </a:rPr>
              <a:t>● </a:t>
            </a:r>
            <a:r>
              <a:rPr sz="3000" b="1" spc="10" dirty="0">
                <a:latin typeface="Mangul Gothic"/>
                <a:cs typeface="Mangul Gothic"/>
              </a:rPr>
              <a:t>논문</a:t>
            </a:r>
            <a:endParaRPr sz="3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368484" y="5045125"/>
            <a:ext cx="6166753" cy="3108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20" b="1" spc="10" dirty="0">
                <a:latin typeface="맑은 고딕" panose="020B0503020000020004" pitchFamily="50" charset="-127"/>
                <a:cs typeface="Arial"/>
              </a:rPr>
              <a:t>• </a:t>
            </a:r>
            <a:r>
              <a:rPr sz="2020" b="1" spc="10" dirty="0">
                <a:latin typeface="Mangul Gothic"/>
                <a:cs typeface="Mangul Gothic"/>
              </a:rPr>
              <a:t>흡연자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인권연대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, </a:t>
            </a:r>
            <a:r>
              <a:rPr sz="2020" b="1" spc="10" dirty="0">
                <a:latin typeface="Mangul Gothic"/>
                <a:cs typeface="Mangul Gothic"/>
              </a:rPr>
              <a:t>흡연권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보호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헌법소원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심판서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제출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368484" y="5543374"/>
            <a:ext cx="9927654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b="1" spc="10" dirty="0">
                <a:latin typeface="맑은 고딕" panose="020B0503020000020004" pitchFamily="50" charset="-127"/>
                <a:cs typeface="Arial"/>
              </a:rPr>
              <a:t>https://www.donga.com/news/Society/article/all/20210527/107139675/2</a:t>
            </a:r>
            <a:endParaRPr sz="22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368484" y="6161402"/>
            <a:ext cx="6166753" cy="3108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20" b="1" spc="10" dirty="0">
                <a:latin typeface="맑은 고딕" panose="020B0503020000020004" pitchFamily="50" charset="-127"/>
                <a:cs typeface="Arial"/>
              </a:rPr>
              <a:t>• </a:t>
            </a:r>
            <a:r>
              <a:rPr sz="2020" b="1" spc="10" dirty="0">
                <a:latin typeface="Mangul Gothic"/>
                <a:cs typeface="Mangul Gothic"/>
              </a:rPr>
              <a:t>흡연자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인권연대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, </a:t>
            </a:r>
            <a:r>
              <a:rPr sz="2020" b="1" spc="10" dirty="0">
                <a:latin typeface="Mangul Gothic"/>
                <a:cs typeface="Mangul Gothic"/>
              </a:rPr>
              <a:t>흡연권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보호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헌법소원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심판서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제출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368484" y="6659651"/>
            <a:ext cx="9927654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b="1" spc="10" dirty="0">
                <a:latin typeface="맑은 고딕" panose="020B0503020000020004" pitchFamily="50" charset="-127"/>
                <a:cs typeface="Arial"/>
              </a:rPr>
              <a:t>https://www.donga.com/news/Society/article/all/20210527/107139675/2</a:t>
            </a:r>
            <a:endParaRPr sz="22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368484" y="8866853"/>
            <a:ext cx="10914206" cy="8771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b="1" spc="10" dirty="0">
                <a:latin typeface="+mj-ea"/>
                <a:ea typeface="+mj-ea"/>
                <a:cs typeface="Arial"/>
              </a:rPr>
              <a:t>• </a:t>
            </a:r>
            <a:r>
              <a:rPr sz="1900" b="1" spc="10" dirty="0">
                <a:latin typeface="+mj-ea"/>
                <a:ea typeface="+mj-ea"/>
                <a:cs typeface="Mangul Gothic"/>
              </a:rPr>
              <a:t>이근원</a:t>
            </a:r>
            <a:r>
              <a:rPr sz="1900" b="1" spc="10" dirty="0">
                <a:latin typeface="+mj-ea"/>
                <a:ea typeface="+mj-ea"/>
                <a:cs typeface="Arial"/>
              </a:rPr>
              <a:t>, </a:t>
            </a:r>
            <a:r>
              <a:rPr sz="1900" b="1" spc="10" dirty="0">
                <a:latin typeface="+mj-ea"/>
                <a:ea typeface="+mj-ea"/>
                <a:cs typeface="Mangul Gothic"/>
              </a:rPr>
              <a:t>김주연</a:t>
            </a:r>
            <a:r>
              <a:rPr sz="1900" b="1" spc="10" dirty="0">
                <a:latin typeface="+mj-ea"/>
                <a:ea typeface="+mj-ea"/>
                <a:cs typeface="Arial"/>
              </a:rPr>
              <a:t>, "</a:t>
            </a:r>
            <a:r>
              <a:rPr sz="1900" b="1" spc="10" dirty="0">
                <a:latin typeface="+mj-ea"/>
                <a:ea typeface="+mj-ea"/>
                <a:cs typeface="Mangul Gothic"/>
              </a:rPr>
              <a:t>흡연자의</a:t>
            </a:r>
            <a:r>
              <a:rPr sz="1900" b="1" spc="10" dirty="0">
                <a:latin typeface="+mj-ea"/>
                <a:ea typeface="+mj-ea"/>
                <a:cs typeface="Arial"/>
              </a:rPr>
              <a:t> </a:t>
            </a:r>
            <a:r>
              <a:rPr sz="1900" b="1" spc="10" dirty="0">
                <a:latin typeface="+mj-ea"/>
                <a:ea typeface="+mj-ea"/>
                <a:cs typeface="Mangul Gothic"/>
              </a:rPr>
              <a:t>행태분석을</a:t>
            </a:r>
            <a:r>
              <a:rPr sz="1900" b="1" spc="10" dirty="0">
                <a:latin typeface="+mj-ea"/>
                <a:ea typeface="+mj-ea"/>
                <a:cs typeface="Arial"/>
              </a:rPr>
              <a:t> </a:t>
            </a:r>
            <a:r>
              <a:rPr sz="1900" b="1" spc="10" dirty="0">
                <a:latin typeface="+mj-ea"/>
                <a:ea typeface="+mj-ea"/>
                <a:cs typeface="Mangul Gothic"/>
              </a:rPr>
              <a:t>통한</a:t>
            </a:r>
            <a:r>
              <a:rPr sz="1900" b="1" spc="10" dirty="0">
                <a:latin typeface="+mj-ea"/>
                <a:ea typeface="+mj-ea"/>
                <a:cs typeface="Arial"/>
              </a:rPr>
              <a:t> </a:t>
            </a:r>
            <a:r>
              <a:rPr sz="1900" b="1" spc="10" dirty="0">
                <a:latin typeface="+mj-ea"/>
                <a:ea typeface="+mj-ea"/>
                <a:cs typeface="Mangul Gothic"/>
              </a:rPr>
              <a:t>흡연위치</a:t>
            </a:r>
            <a:r>
              <a:rPr sz="1900" b="1" spc="10" dirty="0">
                <a:latin typeface="+mj-ea"/>
                <a:ea typeface="+mj-ea"/>
                <a:cs typeface="Arial"/>
              </a:rPr>
              <a:t> </a:t>
            </a:r>
            <a:r>
              <a:rPr sz="1900" b="1" spc="10" dirty="0">
                <a:latin typeface="+mj-ea"/>
                <a:ea typeface="+mj-ea"/>
                <a:cs typeface="Mangul Gothic"/>
              </a:rPr>
              <a:t>및</a:t>
            </a:r>
            <a:r>
              <a:rPr sz="1900" b="1" spc="10" dirty="0">
                <a:latin typeface="+mj-ea"/>
                <a:ea typeface="+mj-ea"/>
                <a:cs typeface="Arial"/>
              </a:rPr>
              <a:t> </a:t>
            </a:r>
            <a:r>
              <a:rPr sz="1900" b="1" spc="10" dirty="0">
                <a:latin typeface="+mj-ea"/>
                <a:ea typeface="+mj-ea"/>
                <a:cs typeface="Mangul Gothic"/>
              </a:rPr>
              <a:t>흡연공간의</a:t>
            </a:r>
            <a:r>
              <a:rPr sz="1900" b="1" spc="10" dirty="0">
                <a:latin typeface="+mj-ea"/>
                <a:ea typeface="+mj-ea"/>
                <a:cs typeface="Arial"/>
              </a:rPr>
              <a:t> </a:t>
            </a:r>
            <a:r>
              <a:rPr sz="1900" b="1" spc="10" dirty="0">
                <a:latin typeface="+mj-ea"/>
                <a:ea typeface="+mj-ea"/>
                <a:cs typeface="Mangul Gothic"/>
              </a:rPr>
              <a:t>유형에</a:t>
            </a:r>
            <a:r>
              <a:rPr sz="1900" b="1" spc="10" dirty="0">
                <a:latin typeface="+mj-ea"/>
                <a:ea typeface="+mj-ea"/>
                <a:cs typeface="Arial"/>
              </a:rPr>
              <a:t> </a:t>
            </a:r>
            <a:r>
              <a:rPr sz="1900" b="1" spc="10" dirty="0">
                <a:latin typeface="+mj-ea"/>
                <a:ea typeface="+mj-ea"/>
                <a:cs typeface="Mangul Gothic"/>
              </a:rPr>
              <a:t>관한</a:t>
            </a:r>
            <a:r>
              <a:rPr sz="1900" b="1" spc="10" dirty="0">
                <a:latin typeface="+mj-ea"/>
                <a:ea typeface="+mj-ea"/>
                <a:cs typeface="Arial"/>
              </a:rPr>
              <a:t> </a:t>
            </a:r>
            <a:r>
              <a:rPr sz="1900" b="1" spc="10" dirty="0">
                <a:latin typeface="+mj-ea"/>
                <a:ea typeface="+mj-ea"/>
                <a:cs typeface="Mangul Gothic"/>
              </a:rPr>
              <a:t>연구</a:t>
            </a:r>
            <a:r>
              <a:rPr sz="1900" b="1" spc="10" dirty="0">
                <a:latin typeface="+mj-ea"/>
                <a:ea typeface="+mj-ea"/>
                <a:cs typeface="Arial"/>
              </a:rPr>
              <a:t>", 2020.12.20</a:t>
            </a:r>
            <a:endParaRPr sz="1900" dirty="0">
              <a:latin typeface="+mj-ea"/>
              <a:ea typeface="+mj-ea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900" b="1" spc="10" dirty="0">
                <a:latin typeface="+mj-ea"/>
                <a:ea typeface="+mj-ea"/>
                <a:cs typeface="Arial"/>
              </a:rPr>
              <a:t>• </a:t>
            </a:r>
            <a:r>
              <a:rPr sz="1900" b="1" spc="10" dirty="0">
                <a:latin typeface="+mj-ea"/>
                <a:ea typeface="+mj-ea"/>
                <a:cs typeface="Mangul Gothic"/>
              </a:rPr>
              <a:t>노진원</a:t>
            </a:r>
            <a:r>
              <a:rPr sz="1900" b="1" spc="10" dirty="0">
                <a:latin typeface="+mj-ea"/>
                <a:ea typeface="+mj-ea"/>
                <a:cs typeface="Arial"/>
              </a:rPr>
              <a:t>, </a:t>
            </a:r>
            <a:r>
              <a:rPr sz="1900" b="1" spc="10" dirty="0">
                <a:latin typeface="+mj-ea"/>
                <a:ea typeface="+mj-ea"/>
                <a:cs typeface="Mangul Gothic"/>
              </a:rPr>
              <a:t>이예진</a:t>
            </a:r>
            <a:r>
              <a:rPr sz="1900" b="1" spc="10" dirty="0">
                <a:latin typeface="+mj-ea"/>
                <a:ea typeface="+mj-ea"/>
                <a:cs typeface="Arial"/>
              </a:rPr>
              <a:t>, "</a:t>
            </a:r>
            <a:r>
              <a:rPr sz="1900" b="1" spc="10" dirty="0">
                <a:latin typeface="+mj-ea"/>
                <a:ea typeface="+mj-ea"/>
                <a:cs typeface="Mangul Gothic"/>
              </a:rPr>
              <a:t>금연구역</a:t>
            </a:r>
            <a:r>
              <a:rPr sz="1900" b="1" spc="10" dirty="0">
                <a:latin typeface="+mj-ea"/>
                <a:ea typeface="+mj-ea"/>
                <a:cs typeface="Arial"/>
              </a:rPr>
              <a:t> </a:t>
            </a:r>
            <a:r>
              <a:rPr sz="1900" b="1" spc="10" dirty="0">
                <a:latin typeface="+mj-ea"/>
                <a:ea typeface="+mj-ea"/>
                <a:cs typeface="Mangul Gothic"/>
              </a:rPr>
              <a:t>가이드라인</a:t>
            </a:r>
            <a:r>
              <a:rPr sz="1900" b="1" spc="10" dirty="0">
                <a:latin typeface="+mj-ea"/>
                <a:ea typeface="+mj-ea"/>
                <a:cs typeface="Arial"/>
              </a:rPr>
              <a:t> </a:t>
            </a:r>
            <a:r>
              <a:rPr sz="1900" b="1" spc="10" dirty="0">
                <a:latin typeface="+mj-ea"/>
                <a:ea typeface="+mj-ea"/>
                <a:cs typeface="Mangul Gothic"/>
              </a:rPr>
              <a:t>및</a:t>
            </a:r>
            <a:r>
              <a:rPr sz="1900" b="1" spc="10" dirty="0">
                <a:latin typeface="+mj-ea"/>
                <a:ea typeface="+mj-ea"/>
                <a:cs typeface="Arial"/>
              </a:rPr>
              <a:t> </a:t>
            </a:r>
            <a:r>
              <a:rPr sz="1900" b="1" spc="10" dirty="0">
                <a:latin typeface="+mj-ea"/>
                <a:ea typeface="+mj-ea"/>
                <a:cs typeface="Mangul Gothic"/>
              </a:rPr>
              <a:t>실외</a:t>
            </a:r>
            <a:r>
              <a:rPr sz="1900" b="1" spc="10" dirty="0">
                <a:latin typeface="+mj-ea"/>
                <a:ea typeface="+mj-ea"/>
                <a:cs typeface="Arial"/>
              </a:rPr>
              <a:t> </a:t>
            </a:r>
            <a:r>
              <a:rPr sz="1900" b="1" spc="10" dirty="0">
                <a:latin typeface="+mj-ea"/>
                <a:ea typeface="+mj-ea"/>
                <a:cs typeface="Mangul Gothic"/>
              </a:rPr>
              <a:t>흡연실</a:t>
            </a:r>
            <a:r>
              <a:rPr sz="1900" b="1" spc="10" dirty="0">
                <a:latin typeface="+mj-ea"/>
                <a:ea typeface="+mj-ea"/>
                <a:cs typeface="Arial"/>
              </a:rPr>
              <a:t> </a:t>
            </a:r>
            <a:r>
              <a:rPr sz="1900" b="1" spc="10" dirty="0">
                <a:latin typeface="+mj-ea"/>
                <a:ea typeface="+mj-ea"/>
                <a:cs typeface="Mangul Gothic"/>
              </a:rPr>
              <a:t>해외</a:t>
            </a:r>
            <a:r>
              <a:rPr sz="1900" b="1" spc="10" dirty="0">
                <a:latin typeface="+mj-ea"/>
                <a:ea typeface="+mj-ea"/>
                <a:cs typeface="Arial"/>
              </a:rPr>
              <a:t> </a:t>
            </a:r>
            <a:r>
              <a:rPr sz="1900" b="1" spc="10" dirty="0">
                <a:latin typeface="+mj-ea"/>
                <a:ea typeface="+mj-ea"/>
                <a:cs typeface="Mangul Gothic"/>
              </a:rPr>
              <a:t>동향</a:t>
            </a:r>
            <a:r>
              <a:rPr sz="1900" b="1" spc="10" dirty="0">
                <a:latin typeface="+mj-ea"/>
                <a:ea typeface="+mj-ea"/>
                <a:cs typeface="Arial"/>
              </a:rPr>
              <a:t>", </a:t>
            </a:r>
            <a:r>
              <a:rPr sz="1900" b="1" spc="10" dirty="0" smtClean="0">
                <a:latin typeface="+mj-ea"/>
                <a:ea typeface="+mj-ea"/>
                <a:cs typeface="Arial"/>
              </a:rPr>
              <a:t>2020.8</a:t>
            </a:r>
            <a:endParaRPr lang="en-US" sz="1900" b="1" spc="10" dirty="0" smtClean="0">
              <a:latin typeface="+mj-ea"/>
              <a:ea typeface="+mj-ea"/>
              <a:cs typeface="Arial"/>
            </a:endParaRPr>
          </a:p>
          <a:p>
            <a:r>
              <a:rPr lang="en-US" altLang="ko-KR" sz="1900" dirty="0">
                <a:latin typeface="+mj-ea"/>
                <a:ea typeface="+mj-ea"/>
              </a:rPr>
              <a:t>• </a:t>
            </a:r>
            <a:r>
              <a:rPr lang="ko-KR" altLang="en-US" sz="1900" b="1" dirty="0" err="1">
                <a:latin typeface="+mj-ea"/>
                <a:ea typeface="+mj-ea"/>
              </a:rPr>
              <a:t>양근영</a:t>
            </a:r>
            <a:r>
              <a:rPr lang="en-US" altLang="ko-KR" sz="1900" b="1" dirty="0">
                <a:latin typeface="+mj-ea"/>
                <a:ea typeface="+mj-ea"/>
              </a:rPr>
              <a:t>, "</a:t>
            </a:r>
            <a:r>
              <a:rPr lang="ko-KR" altLang="en-US" sz="1900" b="1" dirty="0" err="1">
                <a:latin typeface="+mj-ea"/>
                <a:ea typeface="+mj-ea"/>
              </a:rPr>
              <a:t>흡연부스</a:t>
            </a:r>
            <a:r>
              <a:rPr lang="ko-KR" altLang="en-US" sz="1900" b="1" dirty="0">
                <a:latin typeface="+mj-ea"/>
                <a:ea typeface="+mj-ea"/>
              </a:rPr>
              <a:t> 디자인의 선호도 조사 연구</a:t>
            </a:r>
            <a:r>
              <a:rPr lang="en-US" altLang="ko-KR" sz="1900" b="1" dirty="0">
                <a:latin typeface="+mj-ea"/>
                <a:ea typeface="+mj-ea"/>
              </a:rPr>
              <a:t>" , 2016.11.04</a:t>
            </a:r>
            <a:endParaRPr sz="1900" b="1" dirty="0">
              <a:latin typeface="+mj-ea"/>
              <a:ea typeface="+mj-ea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1847727" y="3343183"/>
            <a:ext cx="1644361" cy="4616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latin typeface="맑은 고딕" panose="020B0503020000020004" pitchFamily="50" charset="-127"/>
                <a:cs typeface="Arial"/>
              </a:rPr>
              <a:t>● </a:t>
            </a:r>
            <a:r>
              <a:rPr sz="3000" b="1" spc="10" dirty="0">
                <a:latin typeface="Mangul Gothic"/>
                <a:cs typeface="Mangul Gothic"/>
              </a:rPr>
              <a:t>사용</a:t>
            </a:r>
            <a:r>
              <a:rPr sz="300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000" b="1" spc="10" dirty="0">
                <a:latin typeface="Mangul Gothic"/>
                <a:cs typeface="Mangul Gothic"/>
              </a:rPr>
              <a:t>툴</a:t>
            </a:r>
            <a:endParaRPr sz="3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3510546" y="4137051"/>
            <a:ext cx="776175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b="1" spc="10" dirty="0">
                <a:latin typeface="맑은 고딕" panose="020B0503020000020004" pitchFamily="50" charset="-127"/>
                <a:cs typeface="Arial"/>
              </a:rPr>
              <a:t>• </a:t>
            </a:r>
            <a:r>
              <a:rPr sz="2200" b="1" spc="10" dirty="0">
                <a:latin typeface="Mangul Gothic"/>
                <a:cs typeface="Mangul Gothic"/>
              </a:rPr>
              <a:t>엑셀</a:t>
            </a:r>
            <a:endParaRPr sz="22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3510546" y="4635300"/>
            <a:ext cx="1373453" cy="3108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20" b="1" spc="10" dirty="0">
                <a:latin typeface="Mangul Gothic"/>
                <a:cs typeface="Mangul Gothic"/>
              </a:rPr>
              <a:t>데이터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정제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3510546" y="5793763"/>
            <a:ext cx="404598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b="1" spc="10" dirty="0">
                <a:latin typeface="맑은 고딕" panose="020B0503020000020004" pitchFamily="50" charset="-127"/>
                <a:cs typeface="Arial"/>
              </a:rPr>
              <a:t>• R</a:t>
            </a:r>
            <a:endParaRPr sz="22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3510546" y="6292013"/>
            <a:ext cx="1373453" cy="3108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20" b="1" spc="10" dirty="0">
                <a:latin typeface="Mangul Gothic"/>
                <a:cs typeface="Mangul Gothic"/>
              </a:rPr>
              <a:t>데이터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분석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bject 47"/>
          <p:cNvSpPr/>
          <p:nvPr/>
        </p:nvSpPr>
        <p:spPr>
          <a:xfrm>
            <a:off x="0" y="0"/>
            <a:ext cx="18288000" cy="10382250"/>
          </a:xfrm>
          <a:custGeom>
            <a:avLst/>
            <a:gdLst/>
            <a:ahLst/>
            <a:cxnLst/>
            <a:rect l="l" t="t" r="r" b="b"/>
            <a:pathLst>
              <a:path w="18288000" h="10382250">
                <a:moveTo>
                  <a:pt x="0" y="0"/>
                </a:moveTo>
                <a:lnTo>
                  <a:pt x="0" y="10382250"/>
                </a:lnTo>
                <a:lnTo>
                  <a:pt x="18288000" y="1038225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8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271"/>
            <a:ext cx="18288000" cy="9929729"/>
          </a:xfrm>
          <a:prstGeom prst="rect">
            <a:avLst/>
          </a:prstGeom>
        </p:spPr>
      </p:pic>
      <p:pic>
        <p:nvPicPr>
          <p:cNvPr id="8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206" y="3712662"/>
            <a:ext cx="3028950" cy="2609850"/>
          </a:xfrm>
          <a:prstGeom prst="rect">
            <a:avLst/>
          </a:prstGeom>
        </p:spPr>
      </p:pic>
      <p:pic>
        <p:nvPicPr>
          <p:cNvPr id="8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629" y="3712662"/>
            <a:ext cx="3381375" cy="2609850"/>
          </a:xfrm>
          <a:prstGeom prst="rect">
            <a:avLst/>
          </a:prstGeom>
        </p:spPr>
      </p:pic>
      <p:pic>
        <p:nvPicPr>
          <p:cNvPr id="8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955" y="3704182"/>
            <a:ext cx="3486149" cy="260985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846959" y="1608781"/>
            <a:ext cx="2696892" cy="10772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000" b="1" spc="10" dirty="0">
                <a:latin typeface="Mangul Gothic"/>
                <a:cs typeface="Mangul Gothic"/>
              </a:rPr>
              <a:t>한줄평</a:t>
            </a:r>
            <a:endParaRPr sz="7000" b="1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392392" y="6517349"/>
            <a:ext cx="1032975" cy="4201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30" b="1" spc="10" dirty="0">
                <a:latin typeface="Mangul Gothic"/>
                <a:cs typeface="Mangul Gothic"/>
              </a:rPr>
              <a:t>임광현</a:t>
            </a:r>
            <a:endParaRPr sz="27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4748992" y="7159044"/>
            <a:ext cx="461119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altLang="ko-KR" sz="2000" b="1" spc="10" dirty="0" smtClean="0">
                <a:latin typeface="Mangul Gothic"/>
                <a:cs typeface="Arial"/>
              </a:rPr>
              <a:t>"</a:t>
            </a:r>
            <a:r>
              <a:rPr lang="ko-KR" altLang="en-US" sz="2000" b="1" spc="10" dirty="0" smtClean="0">
                <a:latin typeface="Mangul Gothic"/>
                <a:cs typeface="Mangul Gothic"/>
              </a:rPr>
              <a:t>같이 걸어와준 팀원들에게 감사합니다</a:t>
            </a:r>
            <a:r>
              <a:rPr lang="en-US" altLang="ko-KR" sz="2000" b="1" spc="10" dirty="0" smtClean="0">
                <a:latin typeface="Mangul Gothic"/>
                <a:cs typeface="Arial"/>
              </a:rPr>
              <a:t>."</a:t>
            </a:r>
            <a:endParaRPr lang="ko-KR" altLang="en-US" sz="2000" dirty="0">
              <a:latin typeface="Mangul Gothic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987120" y="6517349"/>
            <a:ext cx="1032975" cy="4201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30" b="1" spc="10" dirty="0">
                <a:latin typeface="Mangul Gothic"/>
                <a:cs typeface="Mangul Gothic"/>
              </a:rPr>
              <a:t>권용석</a:t>
            </a:r>
            <a:endParaRPr sz="27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564633" y="7159043"/>
            <a:ext cx="205152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latin typeface="Mangul Gothic"/>
                <a:cs typeface="Arial"/>
              </a:rPr>
              <a:t>"</a:t>
            </a:r>
            <a:r>
              <a:rPr sz="2000" b="1" spc="10" dirty="0">
                <a:latin typeface="Mangul Gothic"/>
                <a:cs typeface="Mangul Gothic"/>
              </a:rPr>
              <a:t>잘</a:t>
            </a:r>
            <a:r>
              <a:rPr sz="2000" b="1" spc="10" dirty="0">
                <a:latin typeface="Mangul Gothic"/>
                <a:cs typeface="Arial"/>
              </a:rPr>
              <a:t> </a:t>
            </a:r>
            <a:r>
              <a:rPr sz="2000" b="1" spc="10" dirty="0">
                <a:latin typeface="Mangul Gothic"/>
                <a:cs typeface="Mangul Gothic"/>
              </a:rPr>
              <a:t>놀다</a:t>
            </a:r>
            <a:r>
              <a:rPr sz="2000" b="1" spc="10" dirty="0">
                <a:latin typeface="Mangul Gothic"/>
                <a:cs typeface="Arial"/>
              </a:rPr>
              <a:t> </a:t>
            </a:r>
            <a:r>
              <a:rPr sz="2000" b="1" spc="10" dirty="0">
                <a:latin typeface="Mangul Gothic"/>
                <a:cs typeface="Mangul Gothic"/>
              </a:rPr>
              <a:t>갑니다</a:t>
            </a:r>
            <a:r>
              <a:rPr sz="2000" b="1" spc="10" dirty="0">
                <a:latin typeface="Mangul Gothic"/>
                <a:cs typeface="Arial"/>
              </a:rPr>
              <a:t>~"</a:t>
            </a:r>
            <a:endParaRPr sz="2000" dirty="0">
              <a:latin typeface="Mangul Gothic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401866" y="6517349"/>
            <a:ext cx="1032975" cy="4201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30" b="1" spc="10" dirty="0">
                <a:latin typeface="Mangul Gothic"/>
                <a:cs typeface="Mangul Gothic"/>
              </a:rPr>
              <a:t>주강희</a:t>
            </a:r>
            <a:endParaRPr sz="27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882102" y="7141885"/>
            <a:ext cx="2119170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latin typeface="Mangul Gothic"/>
                <a:cs typeface="Arial"/>
              </a:rPr>
              <a:t>"</a:t>
            </a:r>
            <a:r>
              <a:rPr sz="2000" b="1" spc="10" dirty="0">
                <a:latin typeface="Mangul Gothic"/>
                <a:cs typeface="Mangul Gothic"/>
              </a:rPr>
              <a:t>수고하셨습니다</a:t>
            </a:r>
            <a:r>
              <a:rPr sz="2000" b="1" spc="10" dirty="0">
                <a:latin typeface="Mangul Gothic"/>
                <a:cs typeface="Arial"/>
              </a:rPr>
              <a:t>."</a:t>
            </a:r>
            <a:endParaRPr sz="2000" dirty="0">
              <a:latin typeface="Mangul Gothic"/>
              <a:cs typeface="Arial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2577" y="3704182"/>
            <a:ext cx="2616208" cy="2582088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042835" y="8717709"/>
            <a:ext cx="4488408" cy="10772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ctr">
              <a:lnSpc>
                <a:spcPct val="100000"/>
              </a:lnSpc>
            </a:pPr>
            <a:r>
              <a:rPr lang="ko-KR" altLang="en-US" sz="7000" b="1" dirty="0" smtClean="0">
                <a:latin typeface="맑은 고딕" panose="020B0503020000020004" pitchFamily="50" charset="-127"/>
                <a:cs typeface="Arial"/>
              </a:rPr>
              <a:t>감사합니다</a:t>
            </a:r>
            <a:endParaRPr sz="7000" b="1" dirty="0">
              <a:latin typeface="맑은 고딕" panose="020B0503020000020004" pitchFamily="50" charset="-127"/>
              <a:cs typeface="Arial"/>
            </a:endParaRPr>
          </a:p>
        </p:txBody>
      </p:sp>
      <p:pic>
        <p:nvPicPr>
          <p:cNvPr id="8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712662"/>
            <a:ext cx="2609850" cy="260985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798272" y="6517349"/>
            <a:ext cx="1032975" cy="4201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30" b="1" spc="10" dirty="0">
                <a:latin typeface="Mangul Gothic"/>
                <a:cs typeface="Mangul Gothic"/>
              </a:rPr>
              <a:t>장수경</a:t>
            </a:r>
            <a:endParaRPr sz="27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67202" y="7141885"/>
            <a:ext cx="303416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latin typeface="Mangul Gothic"/>
                <a:cs typeface="Arial"/>
              </a:rPr>
              <a:t>"</a:t>
            </a:r>
            <a:r>
              <a:rPr sz="2000" b="1" spc="10" dirty="0">
                <a:latin typeface="Mangul Gothic"/>
                <a:cs typeface="Mangul Gothic"/>
              </a:rPr>
              <a:t>첫</a:t>
            </a:r>
            <a:r>
              <a:rPr sz="2000" b="1" spc="10" dirty="0">
                <a:latin typeface="Mangul Gothic"/>
                <a:cs typeface="Arial"/>
              </a:rPr>
              <a:t> </a:t>
            </a:r>
            <a:r>
              <a:rPr sz="2000" b="1" spc="10" dirty="0">
                <a:latin typeface="Mangul Gothic"/>
                <a:cs typeface="Mangul Gothic"/>
              </a:rPr>
              <a:t>팀</a:t>
            </a:r>
            <a:r>
              <a:rPr sz="2000" b="1" spc="10" dirty="0">
                <a:latin typeface="Mangul Gothic"/>
                <a:cs typeface="Arial"/>
              </a:rPr>
              <a:t> </a:t>
            </a:r>
            <a:r>
              <a:rPr sz="2000" b="1" spc="10" dirty="0">
                <a:latin typeface="Mangul Gothic"/>
                <a:cs typeface="Mangul Gothic"/>
              </a:rPr>
              <a:t>프로젝트</a:t>
            </a:r>
            <a:r>
              <a:rPr sz="2000" b="1" spc="10" dirty="0">
                <a:latin typeface="Mangul Gothic"/>
                <a:cs typeface="Arial"/>
              </a:rPr>
              <a:t> </a:t>
            </a:r>
            <a:r>
              <a:rPr sz="2000" b="1" spc="10" dirty="0">
                <a:latin typeface="Mangul Gothic"/>
                <a:cs typeface="Mangul Gothic"/>
              </a:rPr>
              <a:t>고생했다</a:t>
            </a:r>
            <a:r>
              <a:rPr sz="2000" b="1" spc="10" dirty="0">
                <a:latin typeface="Mangul Gothic"/>
                <a:cs typeface="Arial"/>
              </a:rPr>
              <a:t>."</a:t>
            </a:r>
            <a:endParaRPr sz="2000" dirty="0">
              <a:latin typeface="Mangul Gothic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94" y="0"/>
            <a:ext cx="14051006" cy="10287000"/>
          </a:xfrm>
          <a:prstGeom prst="rect">
            <a:avLst/>
          </a:prstGeom>
        </p:spPr>
      </p:pic>
      <p:pic>
        <p:nvPicPr>
          <p:cNvPr id="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615" y="-1"/>
            <a:ext cx="8306043" cy="10287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592959" y="1015329"/>
            <a:ext cx="1759456" cy="10540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849" b="1" spc="10" dirty="0">
                <a:latin typeface="Mangul Gothic"/>
                <a:cs typeface="Mangul Gothic"/>
              </a:rPr>
              <a:t>목차</a:t>
            </a:r>
            <a:endParaRPr sz="6800" b="1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592959" y="3167953"/>
            <a:ext cx="3859070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latin typeface="맑은 고딕" panose="020B0503020000020004" pitchFamily="50" charset="-127"/>
                <a:cs typeface="Arial"/>
              </a:rPr>
              <a:t>●  </a:t>
            </a:r>
            <a:r>
              <a:rPr sz="3200" b="1" spc="10" dirty="0">
                <a:latin typeface="Mangul Gothic"/>
                <a:cs typeface="Mangul Gothic"/>
              </a:rPr>
              <a:t>연구</a:t>
            </a:r>
            <a:r>
              <a:rPr sz="320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200" b="1" spc="10" dirty="0">
                <a:latin typeface="Mangul Gothic"/>
                <a:cs typeface="Mangul Gothic"/>
              </a:rPr>
              <a:t>배경</a:t>
            </a:r>
            <a:r>
              <a:rPr sz="320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200" b="1" spc="10" dirty="0">
                <a:latin typeface="Mangul Gothic"/>
                <a:cs typeface="Mangul Gothic"/>
              </a:rPr>
              <a:t>및</a:t>
            </a:r>
            <a:r>
              <a:rPr sz="320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200" b="1" spc="10" dirty="0">
                <a:latin typeface="Mangul Gothic"/>
                <a:cs typeface="Mangul Gothic"/>
              </a:rPr>
              <a:t>목적</a:t>
            </a:r>
            <a:endParaRPr sz="3200" b="1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6079971" y="3722893"/>
            <a:ext cx="2788264" cy="13126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40" b="1" spc="10" dirty="0">
                <a:latin typeface="맑은 고딕" panose="020B0503020000020004" pitchFamily="50" charset="-127"/>
                <a:cs typeface="Arial"/>
              </a:rPr>
              <a:t>• </a:t>
            </a:r>
            <a:r>
              <a:rPr sz="2140" b="1" spc="10" dirty="0">
                <a:latin typeface="Mangul Gothic"/>
                <a:cs typeface="Mangul Gothic"/>
              </a:rPr>
              <a:t>간접흡연</a:t>
            </a:r>
            <a:r>
              <a:rPr sz="214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140" b="1" spc="10" dirty="0">
                <a:latin typeface="Mangul Gothic"/>
                <a:cs typeface="Mangul Gothic"/>
              </a:rPr>
              <a:t>피해</a:t>
            </a:r>
            <a:r>
              <a:rPr sz="214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140" b="1" spc="10" dirty="0">
                <a:latin typeface="Mangul Gothic"/>
                <a:cs typeface="Mangul Gothic"/>
              </a:rPr>
              <a:t>현황</a:t>
            </a:r>
            <a:endParaRPr sz="2100" dirty="0">
              <a:latin typeface="맑은 고딕" panose="020B0503020000020004" pitchFamily="50" charset="-127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990" b="1" spc="10" dirty="0">
                <a:latin typeface="맑은 고딕" panose="020B0503020000020004" pitchFamily="50" charset="-127"/>
                <a:cs typeface="Arial"/>
              </a:rPr>
              <a:t>• </a:t>
            </a:r>
            <a:r>
              <a:rPr sz="1990" b="1" spc="10" dirty="0">
                <a:latin typeface="Mangul Gothic"/>
                <a:cs typeface="Mangul Gothic"/>
              </a:rPr>
              <a:t>흡연자</a:t>
            </a:r>
            <a:r>
              <a:rPr sz="1990" b="1" spc="10" dirty="0">
                <a:latin typeface="맑은 고딕" panose="020B0503020000020004" pitchFamily="50" charset="-127"/>
                <a:cs typeface="Arial"/>
              </a:rPr>
              <a:t> VS </a:t>
            </a:r>
            <a:r>
              <a:rPr sz="1990" b="1" spc="10" dirty="0">
                <a:latin typeface="Mangul Gothic"/>
                <a:cs typeface="Mangul Gothic"/>
              </a:rPr>
              <a:t>비흡연자</a:t>
            </a:r>
            <a:endParaRPr sz="1900" dirty="0">
              <a:latin typeface="맑은 고딕" panose="020B0503020000020004" pitchFamily="50" charset="-127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200" b="1" spc="10" dirty="0">
                <a:latin typeface="맑은 고딕" panose="020B0503020000020004" pitchFamily="50" charset="-127"/>
                <a:cs typeface="Arial"/>
              </a:rPr>
              <a:t>• </a:t>
            </a:r>
            <a:r>
              <a:rPr sz="2200" b="1" spc="10" dirty="0" err="1">
                <a:latin typeface="Mangul Gothic"/>
                <a:cs typeface="Mangul Gothic"/>
              </a:rPr>
              <a:t>흡연부스</a:t>
            </a:r>
            <a:r>
              <a:rPr sz="220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200" b="1" spc="10" dirty="0" err="1" smtClean="0">
                <a:latin typeface="Mangul Gothic"/>
                <a:cs typeface="Mangul Gothic"/>
              </a:rPr>
              <a:t>필요성</a:t>
            </a:r>
            <a:endParaRPr lang="en-US" sz="2200" b="1" spc="10" dirty="0" smtClean="0">
              <a:latin typeface="Mangul Gothic"/>
              <a:cs typeface="Mangul Gothic"/>
            </a:endParaRPr>
          </a:p>
          <a:p>
            <a:r>
              <a:rPr lang="en-US" altLang="ko-KR" sz="2200" b="1" spc="10" dirty="0" smtClean="0">
                <a:latin typeface="맑은 고딕" panose="020B0503020000020004" pitchFamily="50" charset="-127"/>
                <a:cs typeface="Arial"/>
              </a:rPr>
              <a:t>• </a:t>
            </a:r>
            <a:r>
              <a:rPr lang="ko-KR" altLang="en-US" sz="2200" b="1" spc="10" dirty="0" smtClean="0">
                <a:latin typeface="맑은 고딕" panose="020B0503020000020004" pitchFamily="50" charset="-127"/>
                <a:cs typeface="Arial"/>
              </a:rPr>
              <a:t>해외 흡연 부스 사례</a:t>
            </a:r>
            <a:endParaRPr sz="22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079971" y="5023069"/>
            <a:ext cx="2500043" cy="3200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80" b="1" spc="10" dirty="0">
                <a:latin typeface="맑은 고딕" panose="020B0503020000020004" pitchFamily="50" charset="-127"/>
                <a:cs typeface="Arial"/>
              </a:rPr>
              <a:t>• </a:t>
            </a:r>
            <a:r>
              <a:rPr sz="2080" b="1" spc="10" dirty="0">
                <a:latin typeface="Mangul Gothic"/>
                <a:cs typeface="Mangul Gothic"/>
              </a:rPr>
              <a:t>흡연부스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설치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현황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592959" y="5977506"/>
            <a:ext cx="4061048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latin typeface="맑은 고딕" panose="020B0503020000020004" pitchFamily="50" charset="-127"/>
                <a:cs typeface="Arial"/>
              </a:rPr>
              <a:t>●  </a:t>
            </a:r>
            <a:r>
              <a:rPr sz="3200" b="1" spc="10" dirty="0">
                <a:latin typeface="Mangul Gothic"/>
                <a:cs typeface="Mangul Gothic"/>
              </a:rPr>
              <a:t>흡연부스</a:t>
            </a:r>
            <a:r>
              <a:rPr sz="320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200" b="1" spc="10" dirty="0">
                <a:latin typeface="Mangul Gothic"/>
                <a:cs typeface="Mangul Gothic"/>
              </a:rPr>
              <a:t>설치</a:t>
            </a:r>
            <a:r>
              <a:rPr sz="320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200" b="1" spc="10" dirty="0">
                <a:latin typeface="Mangul Gothic"/>
                <a:cs typeface="Mangul Gothic"/>
              </a:rPr>
              <a:t>요소</a:t>
            </a:r>
            <a:endParaRPr sz="32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079971" y="6534671"/>
            <a:ext cx="3100208" cy="6586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80" b="1" spc="10" dirty="0">
                <a:latin typeface="맑은 고딕" panose="020B0503020000020004" pitchFamily="50" charset="-127"/>
                <a:cs typeface="Arial"/>
              </a:rPr>
              <a:t>• </a:t>
            </a:r>
            <a:r>
              <a:rPr sz="2080" b="1" spc="10" dirty="0">
                <a:latin typeface="Mangul Gothic"/>
                <a:cs typeface="Mangul Gothic"/>
              </a:rPr>
              <a:t>흡연부스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설치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요소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선정</a:t>
            </a:r>
            <a:endParaRPr sz="2000" dirty="0">
              <a:latin typeface="맑은 고딕" panose="020B0503020000020004" pitchFamily="50" charset="-127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200" b="1" spc="10" dirty="0">
                <a:latin typeface="맑은 고딕" panose="020B0503020000020004" pitchFamily="50" charset="-127"/>
                <a:cs typeface="Arial"/>
              </a:rPr>
              <a:t>• </a:t>
            </a:r>
            <a:r>
              <a:rPr sz="2200" b="1" spc="10" dirty="0">
                <a:latin typeface="Mangul Gothic"/>
                <a:cs typeface="Mangul Gothic"/>
              </a:rPr>
              <a:t>데이터</a:t>
            </a:r>
            <a:r>
              <a:rPr sz="2200" b="1" spc="10" dirty="0">
                <a:latin typeface="맑은 고딕" panose="020B0503020000020004" pitchFamily="50" charset="-127"/>
                <a:cs typeface="Arial"/>
              </a:rPr>
              <a:t>  </a:t>
            </a:r>
            <a:r>
              <a:rPr sz="2200" b="1" spc="10" dirty="0">
                <a:latin typeface="Mangul Gothic"/>
                <a:cs typeface="Mangul Gothic"/>
              </a:rPr>
              <a:t>수집</a:t>
            </a:r>
            <a:r>
              <a:rPr sz="220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200" b="1" spc="10" dirty="0">
                <a:latin typeface="Mangul Gothic"/>
                <a:cs typeface="Mangul Gothic"/>
              </a:rPr>
              <a:t>및</a:t>
            </a:r>
            <a:r>
              <a:rPr sz="220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200" b="1" spc="10" dirty="0">
                <a:latin typeface="Mangul Gothic"/>
                <a:cs typeface="Mangul Gothic"/>
              </a:rPr>
              <a:t>전처리</a:t>
            </a:r>
            <a:endParaRPr sz="22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052352" y="7541207"/>
            <a:ext cx="1434047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b="1" spc="10" dirty="0">
                <a:latin typeface="맑은 고딕" panose="020B0503020000020004" pitchFamily="50" charset="-127"/>
                <a:cs typeface="Arial"/>
              </a:rPr>
              <a:t>• </a:t>
            </a:r>
            <a:r>
              <a:rPr sz="2200" b="1" spc="10" dirty="0">
                <a:latin typeface="Mangul Gothic"/>
                <a:cs typeface="Mangul Gothic"/>
              </a:rPr>
              <a:t>분석</a:t>
            </a:r>
            <a:r>
              <a:rPr sz="220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200" b="1" spc="10" dirty="0">
                <a:latin typeface="Mangul Gothic"/>
                <a:cs typeface="Mangul Gothic"/>
              </a:rPr>
              <a:t>결과</a:t>
            </a:r>
            <a:endParaRPr sz="22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1473418" y="3167953"/>
            <a:ext cx="3657411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latin typeface="맑은 고딕" panose="020B0503020000020004" pitchFamily="50" charset="-127"/>
                <a:cs typeface="Arial"/>
              </a:rPr>
              <a:t>●  </a:t>
            </a:r>
            <a:r>
              <a:rPr sz="3200" b="1" spc="10" dirty="0">
                <a:latin typeface="Mangul Gothic"/>
                <a:cs typeface="Mangul Gothic"/>
              </a:rPr>
              <a:t>수원시</a:t>
            </a:r>
            <a:r>
              <a:rPr sz="320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200" b="1" spc="10" dirty="0">
                <a:latin typeface="Mangul Gothic"/>
                <a:cs typeface="Mangul Gothic"/>
              </a:rPr>
              <a:t>입지</a:t>
            </a:r>
            <a:r>
              <a:rPr sz="320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200" b="1" spc="10" dirty="0">
                <a:latin typeface="Mangul Gothic"/>
                <a:cs typeface="Mangul Gothic"/>
              </a:rPr>
              <a:t>선정</a:t>
            </a:r>
            <a:endParaRPr sz="32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1960431" y="3722893"/>
            <a:ext cx="2450351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b="1" spc="10" dirty="0">
                <a:latin typeface="맑은 고딕" panose="020B0503020000020004" pitchFamily="50" charset="-127"/>
                <a:cs typeface="Arial"/>
              </a:rPr>
              <a:t>• </a:t>
            </a:r>
            <a:r>
              <a:rPr sz="2200" b="1" spc="10" dirty="0">
                <a:latin typeface="Mangul Gothic"/>
                <a:cs typeface="Mangul Gothic"/>
              </a:rPr>
              <a:t>각</a:t>
            </a:r>
            <a:r>
              <a:rPr sz="220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200" b="1" spc="10" dirty="0">
                <a:latin typeface="Mangul Gothic"/>
                <a:cs typeface="Mangul Gothic"/>
              </a:rPr>
              <a:t>요소</a:t>
            </a:r>
            <a:r>
              <a:rPr sz="220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200" b="1" spc="10" dirty="0">
                <a:latin typeface="Mangul Gothic"/>
                <a:cs typeface="Mangul Gothic"/>
              </a:rPr>
              <a:t>별</a:t>
            </a:r>
            <a:r>
              <a:rPr sz="220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200" b="1" spc="10" dirty="0">
                <a:latin typeface="Mangul Gothic"/>
                <a:cs typeface="Mangul Gothic"/>
              </a:rPr>
              <a:t>점수화</a:t>
            </a:r>
            <a:endParaRPr sz="22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1473418" y="4748781"/>
            <a:ext cx="2155398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latin typeface="맑은 고딕" panose="020B0503020000020004" pitchFamily="50" charset="-127"/>
                <a:cs typeface="Arial"/>
              </a:rPr>
              <a:t>●  </a:t>
            </a:r>
            <a:r>
              <a:rPr sz="3200" b="1" spc="10" dirty="0">
                <a:latin typeface="Mangul Gothic"/>
                <a:cs typeface="Mangul Gothic"/>
              </a:rPr>
              <a:t>기대효과</a:t>
            </a:r>
            <a:endParaRPr sz="32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1473418" y="5415531"/>
            <a:ext cx="4579780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latin typeface="맑은 고딕" panose="020B0503020000020004" pitchFamily="50" charset="-127"/>
                <a:cs typeface="Arial"/>
              </a:rPr>
              <a:t>●  </a:t>
            </a:r>
            <a:r>
              <a:rPr sz="3200" b="1" spc="10" dirty="0">
                <a:latin typeface="Mangul Gothic"/>
                <a:cs typeface="Mangul Gothic"/>
              </a:rPr>
              <a:t>사용데이터</a:t>
            </a:r>
            <a:r>
              <a:rPr sz="320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200" b="1" spc="10" dirty="0">
                <a:latin typeface="Mangul Gothic"/>
                <a:cs typeface="Mangul Gothic"/>
              </a:rPr>
              <a:t>및</a:t>
            </a:r>
            <a:r>
              <a:rPr sz="320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200" b="1" spc="10" dirty="0">
                <a:latin typeface="Mangul Gothic"/>
                <a:cs typeface="Mangul Gothic"/>
              </a:rPr>
              <a:t>분석</a:t>
            </a:r>
            <a:r>
              <a:rPr sz="320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200" b="1" spc="10" dirty="0">
                <a:latin typeface="Mangul Gothic"/>
                <a:cs typeface="Mangul Gothic"/>
              </a:rPr>
              <a:t>틀</a:t>
            </a:r>
            <a:endParaRPr sz="32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1473418" y="6082281"/>
            <a:ext cx="2155398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latin typeface="맑은 고딕" panose="020B0503020000020004" pitchFamily="50" charset="-127"/>
                <a:cs typeface="Arial"/>
              </a:rPr>
              <a:t>●  </a:t>
            </a:r>
            <a:r>
              <a:rPr sz="3200" b="1" spc="10" dirty="0">
                <a:latin typeface="Mangul Gothic"/>
                <a:cs typeface="Mangul Gothic"/>
              </a:rPr>
              <a:t>참고문헌</a:t>
            </a:r>
            <a:endParaRPr sz="32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1960430" y="4073469"/>
            <a:ext cx="3172343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b="1" spc="10" dirty="0" smtClean="0">
                <a:latin typeface="맑은 고딕" panose="020B0503020000020004" pitchFamily="50" charset="-127"/>
                <a:cs typeface="Arial"/>
              </a:rPr>
              <a:t>•</a:t>
            </a:r>
            <a:r>
              <a:rPr lang="en-US" sz="2200" b="1" spc="10" dirty="0" smtClean="0">
                <a:latin typeface="맑은 고딕" panose="020B0503020000020004" pitchFamily="50" charset="-127"/>
                <a:cs typeface="Arial"/>
              </a:rPr>
              <a:t> </a:t>
            </a:r>
            <a:r>
              <a:rPr lang="ko-KR" altLang="en-US" sz="2200" b="1" spc="10" dirty="0" smtClean="0">
                <a:latin typeface="맑은 고딕" panose="020B0503020000020004" pitchFamily="50" charset="-127"/>
                <a:cs typeface="Arial"/>
              </a:rPr>
              <a:t>최종 입지 선정 및 분배</a:t>
            </a:r>
            <a:endParaRPr sz="22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6052352" y="7193313"/>
            <a:ext cx="886461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b="1" spc="10" dirty="0">
                <a:latin typeface="맑은 고딕" panose="020B0503020000020004" pitchFamily="50" charset="-127"/>
                <a:cs typeface="Arial"/>
              </a:rPr>
              <a:t>• </a:t>
            </a:r>
            <a:r>
              <a:rPr sz="2200" b="1" spc="10" dirty="0" err="1">
                <a:latin typeface="Mangul Gothic"/>
                <a:cs typeface="Mangul Gothic"/>
              </a:rPr>
              <a:t>분석</a:t>
            </a:r>
            <a:r>
              <a:rPr sz="2200" b="1" spc="10" dirty="0">
                <a:latin typeface="맑은 고딕" panose="020B0503020000020004" pitchFamily="50" charset="-127"/>
                <a:cs typeface="Arial"/>
              </a:rPr>
              <a:t> </a:t>
            </a:r>
            <a:endParaRPr sz="2200" dirty="0">
              <a:latin typeface="맑은 고딕" panose="020B0503020000020004" pitchFamily="50" charset="-127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09727" y="495320"/>
            <a:ext cx="17268824" cy="9296400"/>
          </a:xfrm>
          <a:custGeom>
            <a:avLst/>
            <a:gdLst/>
            <a:ahLst/>
            <a:cxnLst/>
            <a:rect l="l" t="t" r="r" b="b"/>
            <a:pathLst>
              <a:path w="17268824" h="9296400">
                <a:moveTo>
                  <a:pt x="0" y="0"/>
                </a:moveTo>
                <a:lnTo>
                  <a:pt x="0" y="9296400"/>
                </a:lnTo>
                <a:lnTo>
                  <a:pt x="17268825" y="9296400"/>
                </a:lnTo>
                <a:lnTo>
                  <a:pt x="17268825" y="0"/>
                </a:lnTo>
                <a:lnTo>
                  <a:pt x="0" y="0"/>
                </a:lnTo>
                <a:close/>
              </a:path>
            </a:pathLst>
          </a:custGeom>
          <a:solidFill>
            <a:srgbClr val="F9FC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585" y="2038584"/>
            <a:ext cx="6734175" cy="721994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28700" y="1015330"/>
            <a:ext cx="7495642" cy="104015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759" b="1" spc="10" dirty="0">
                <a:latin typeface="Mangul Gothic"/>
                <a:cs typeface="Mangul Gothic"/>
              </a:rPr>
              <a:t>간접흡연</a:t>
            </a:r>
            <a:r>
              <a:rPr sz="6759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6759" b="1" spc="10" dirty="0">
                <a:latin typeface="Mangul Gothic"/>
                <a:cs typeface="Mangul Gothic"/>
              </a:rPr>
              <a:t>피해</a:t>
            </a:r>
            <a:r>
              <a:rPr sz="6759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6759" b="1" spc="10" dirty="0">
                <a:latin typeface="Mangul Gothic"/>
                <a:cs typeface="Mangul Gothic"/>
              </a:rPr>
              <a:t>현황</a:t>
            </a:r>
            <a:endParaRPr sz="6700" b="1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266286" y="3844799"/>
            <a:ext cx="6417462" cy="3016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spc="10" dirty="0">
                <a:latin typeface="Mangul Gothic"/>
                <a:cs typeface="Mangul Gothic"/>
              </a:rPr>
              <a:t>국민</a:t>
            </a:r>
            <a:r>
              <a:rPr sz="196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60" spc="10" dirty="0">
                <a:latin typeface="Mangul Gothic"/>
                <a:cs typeface="Mangul Gothic"/>
              </a:rPr>
              <a:t>신문고</a:t>
            </a:r>
            <a:r>
              <a:rPr sz="1960" spc="10" dirty="0">
                <a:latin typeface="맑은 고딕" panose="020B0503020000020004" pitchFamily="50" charset="-127"/>
                <a:cs typeface="Arial"/>
              </a:rPr>
              <a:t> '</a:t>
            </a:r>
            <a:r>
              <a:rPr sz="1960" spc="10" dirty="0">
                <a:latin typeface="Mangul Gothic"/>
                <a:cs typeface="Mangul Gothic"/>
              </a:rPr>
              <a:t>간접흡연</a:t>
            </a:r>
            <a:r>
              <a:rPr sz="1960" spc="10" dirty="0">
                <a:latin typeface="맑은 고딕" panose="020B0503020000020004" pitchFamily="50" charset="-127"/>
                <a:cs typeface="Arial"/>
              </a:rPr>
              <a:t>' </a:t>
            </a:r>
            <a:r>
              <a:rPr sz="1960" spc="10" dirty="0">
                <a:latin typeface="Mangul Gothic"/>
                <a:cs typeface="Mangul Gothic"/>
              </a:rPr>
              <a:t>민원</a:t>
            </a:r>
            <a:r>
              <a:rPr sz="196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60" spc="10" dirty="0">
                <a:latin typeface="Mangul Gothic"/>
                <a:cs typeface="Mangul Gothic"/>
              </a:rPr>
              <a:t>지난해에만</a:t>
            </a:r>
            <a:r>
              <a:rPr sz="1960" spc="10" dirty="0">
                <a:latin typeface="맑은 고딕" panose="020B0503020000020004" pitchFamily="50" charset="-127"/>
                <a:cs typeface="Arial"/>
              </a:rPr>
              <a:t> 5</a:t>
            </a:r>
            <a:r>
              <a:rPr sz="1960" spc="10" dirty="0">
                <a:latin typeface="Mangul Gothic"/>
                <a:cs typeface="Mangul Gothic"/>
              </a:rPr>
              <a:t>천</a:t>
            </a:r>
            <a:r>
              <a:rPr sz="1960" spc="10" dirty="0">
                <a:latin typeface="맑은 고딕" panose="020B0503020000020004" pitchFamily="50" charset="-127"/>
                <a:cs typeface="Arial"/>
              </a:rPr>
              <a:t> 386</a:t>
            </a:r>
            <a:r>
              <a:rPr sz="1960" spc="10" dirty="0">
                <a:latin typeface="Mangul Gothic"/>
                <a:cs typeface="Mangul Gothic"/>
              </a:rPr>
              <a:t>건</a:t>
            </a:r>
            <a:r>
              <a:rPr sz="196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60" spc="10" dirty="0">
                <a:latin typeface="Mangul Gothic"/>
                <a:cs typeface="Mangul Gothic"/>
              </a:rPr>
              <a:t>달해</a:t>
            </a:r>
            <a:endParaRPr sz="19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66286" y="4254375"/>
            <a:ext cx="3535583" cy="3154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latin typeface="Mangul Gothic"/>
                <a:cs typeface="Mangul Gothic"/>
              </a:rPr>
              <a:t>지자체</a:t>
            </a:r>
            <a:r>
              <a:rPr sz="2050" spc="10" dirty="0">
                <a:latin typeface="맑은 고딕" panose="020B0503020000020004" pitchFamily="50" charset="-127"/>
                <a:cs typeface="Arial"/>
              </a:rPr>
              <a:t> "</a:t>
            </a:r>
            <a:r>
              <a:rPr sz="2050" spc="10" dirty="0">
                <a:latin typeface="Mangul Gothic"/>
                <a:cs typeface="Mangul Gothic"/>
              </a:rPr>
              <a:t>단속</a:t>
            </a:r>
            <a:r>
              <a:rPr sz="205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50" spc="10" dirty="0">
                <a:latin typeface="Mangul Gothic"/>
                <a:cs typeface="Mangul Gothic"/>
              </a:rPr>
              <a:t>근거</a:t>
            </a:r>
            <a:r>
              <a:rPr sz="205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50" spc="10" dirty="0">
                <a:latin typeface="Mangul Gothic"/>
                <a:cs typeface="Mangul Gothic"/>
              </a:rPr>
              <a:t>없어</a:t>
            </a:r>
            <a:r>
              <a:rPr sz="205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50" spc="10" dirty="0">
                <a:latin typeface="Mangul Gothic"/>
                <a:cs typeface="Mangul Gothic"/>
              </a:rPr>
              <a:t>한계</a:t>
            </a:r>
            <a:r>
              <a:rPr sz="2050" spc="10" dirty="0">
                <a:latin typeface="맑은 고딕" panose="020B0503020000020004" pitchFamily="50" charset="-127"/>
                <a:cs typeface="Arial"/>
              </a:rPr>
              <a:t>"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66286" y="2874045"/>
            <a:ext cx="6702797" cy="4647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20" b="1" spc="10" dirty="0">
                <a:latin typeface="Mangul Gothic"/>
                <a:cs typeface="Mangul Gothic"/>
              </a:rPr>
              <a:t>흡연자</a:t>
            </a:r>
            <a:r>
              <a:rPr sz="3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020" b="1" spc="10" dirty="0">
                <a:latin typeface="Mangul Gothic"/>
                <a:cs typeface="Mangul Gothic"/>
              </a:rPr>
              <a:t>없는</a:t>
            </a:r>
            <a:r>
              <a:rPr sz="3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020" b="1" spc="10" dirty="0">
                <a:latin typeface="Mangul Gothic"/>
                <a:cs typeface="Mangul Gothic"/>
              </a:rPr>
              <a:t>집안에</a:t>
            </a:r>
            <a:r>
              <a:rPr sz="3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020" b="1" spc="10" dirty="0">
                <a:latin typeface="Mangul Gothic"/>
                <a:cs typeface="Mangul Gothic"/>
              </a:rPr>
              <a:t>온통</a:t>
            </a:r>
            <a:r>
              <a:rPr sz="3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020" b="1" spc="10" dirty="0">
                <a:latin typeface="Mangul Gothic"/>
                <a:cs typeface="Mangul Gothic"/>
              </a:rPr>
              <a:t>담배</a:t>
            </a:r>
            <a:r>
              <a:rPr sz="3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020" b="1" spc="10" dirty="0">
                <a:latin typeface="Mangul Gothic"/>
                <a:cs typeface="Mangul Gothic"/>
              </a:rPr>
              <a:t>냄새가</a:t>
            </a:r>
            <a:r>
              <a:rPr sz="3020" b="1" spc="10" dirty="0">
                <a:latin typeface="맑은 고딕" panose="020B0503020000020004" pitchFamily="50" charset="-127"/>
                <a:cs typeface="Arial"/>
              </a:rPr>
              <a:t>...</a:t>
            </a:r>
            <a:endParaRPr sz="3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66286" y="3354447"/>
            <a:ext cx="2580835" cy="2800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b="1" spc="10" dirty="0">
                <a:latin typeface="맑은 고딕" panose="020B0503020000020004" pitchFamily="50" charset="-127"/>
                <a:cs typeface="Arial"/>
              </a:rPr>
              <a:t>-</a:t>
            </a:r>
            <a:r>
              <a:rPr sz="1820" b="1" spc="10" dirty="0">
                <a:latin typeface="Mangul Gothic"/>
                <a:cs typeface="Mangul Gothic"/>
              </a:rPr>
              <a:t>경기일보</a:t>
            </a:r>
            <a:r>
              <a:rPr sz="1820" b="1" spc="10" dirty="0">
                <a:latin typeface="맑은 고딕" panose="020B0503020000020004" pitchFamily="50" charset="-127"/>
                <a:cs typeface="Arial"/>
              </a:rPr>
              <a:t>, </a:t>
            </a:r>
            <a:r>
              <a:rPr sz="1820" b="1" spc="10" dirty="0">
                <a:latin typeface="Mangul Gothic"/>
                <a:cs typeface="Mangul Gothic"/>
              </a:rPr>
              <a:t>서강준</a:t>
            </a:r>
            <a:r>
              <a:rPr sz="18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820" b="1" spc="10" dirty="0">
                <a:latin typeface="Mangul Gothic"/>
                <a:cs typeface="Mangul Gothic"/>
              </a:rPr>
              <a:t>기자</a:t>
            </a:r>
            <a:r>
              <a:rPr sz="1820" b="1" spc="10" dirty="0">
                <a:latin typeface="맑은 고딕" panose="020B0503020000020004" pitchFamily="50" charset="-127"/>
                <a:cs typeface="Arial"/>
              </a:rPr>
              <a:t> -</a:t>
            </a:r>
            <a:endParaRPr sz="18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266286" y="5771716"/>
            <a:ext cx="7034061" cy="3042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90" spc="10" dirty="0">
                <a:latin typeface="Mangul Gothic"/>
                <a:cs typeface="Mangul Gothic"/>
              </a:rPr>
              <a:t>마스크를</a:t>
            </a:r>
            <a:r>
              <a:rPr sz="199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90" spc="10" dirty="0">
                <a:latin typeface="Mangul Gothic"/>
                <a:cs typeface="Mangul Gothic"/>
              </a:rPr>
              <a:t>벗기</a:t>
            </a:r>
            <a:r>
              <a:rPr sz="199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90" spc="10" dirty="0">
                <a:latin typeface="Mangul Gothic"/>
                <a:cs typeface="Mangul Gothic"/>
              </a:rPr>
              <a:t>쉬워지면서</a:t>
            </a:r>
            <a:r>
              <a:rPr sz="199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90" spc="10" dirty="0">
                <a:latin typeface="Mangul Gothic"/>
                <a:cs typeface="Mangul Gothic"/>
              </a:rPr>
              <a:t>흡연자들이</a:t>
            </a:r>
            <a:r>
              <a:rPr sz="199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90" spc="10" dirty="0">
                <a:latin typeface="Mangul Gothic"/>
                <a:cs typeface="Mangul Gothic"/>
              </a:rPr>
              <a:t>길거리를</a:t>
            </a:r>
            <a:r>
              <a:rPr sz="199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90" spc="10" dirty="0">
                <a:latin typeface="Mangul Gothic"/>
                <a:cs typeface="Mangul Gothic"/>
              </a:rPr>
              <a:t>걸어다니며</a:t>
            </a:r>
            <a:endParaRPr sz="19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266286" y="6181291"/>
            <a:ext cx="7300717" cy="3154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latin typeface="Mangul Gothic"/>
                <a:cs typeface="Mangul Gothic"/>
              </a:rPr>
              <a:t>흡연을</a:t>
            </a:r>
            <a:r>
              <a:rPr sz="205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50" spc="10" dirty="0">
                <a:latin typeface="Mangul Gothic"/>
                <a:cs typeface="Mangul Gothic"/>
              </a:rPr>
              <a:t>하는</a:t>
            </a:r>
            <a:r>
              <a:rPr sz="205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50" spc="10" dirty="0">
                <a:latin typeface="Mangul Gothic"/>
                <a:cs typeface="Mangul Gothic"/>
              </a:rPr>
              <a:t>경우가</a:t>
            </a:r>
            <a:r>
              <a:rPr sz="205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50" spc="10" dirty="0">
                <a:latin typeface="Mangul Gothic"/>
                <a:cs typeface="Mangul Gothic"/>
              </a:rPr>
              <a:t>늘면서</a:t>
            </a:r>
            <a:r>
              <a:rPr sz="205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50" spc="10" dirty="0">
                <a:latin typeface="Mangul Gothic"/>
                <a:cs typeface="Mangul Gothic"/>
              </a:rPr>
              <a:t>비흡연자</a:t>
            </a:r>
            <a:r>
              <a:rPr sz="205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50" spc="10" dirty="0">
                <a:latin typeface="Mangul Gothic"/>
                <a:cs typeface="Mangul Gothic"/>
              </a:rPr>
              <a:t>시민들이</a:t>
            </a:r>
            <a:r>
              <a:rPr sz="205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50" spc="10" dirty="0">
                <a:latin typeface="Mangul Gothic"/>
                <a:cs typeface="Mangul Gothic"/>
              </a:rPr>
              <a:t>고통</a:t>
            </a:r>
            <a:r>
              <a:rPr sz="205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50" spc="10" dirty="0">
                <a:latin typeface="Mangul Gothic"/>
                <a:cs typeface="Mangul Gothic"/>
              </a:rPr>
              <a:t>받는</a:t>
            </a:r>
            <a:r>
              <a:rPr sz="205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50" spc="10" dirty="0">
                <a:latin typeface="Mangul Gothic"/>
                <a:cs typeface="Mangul Gothic"/>
              </a:rPr>
              <a:t>상황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66286" y="4800961"/>
            <a:ext cx="6829755" cy="4739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80" b="1" spc="10" dirty="0">
                <a:latin typeface="Mangul Gothic"/>
                <a:cs typeface="Mangul Gothic"/>
              </a:rPr>
              <a:t>늘어난</a:t>
            </a:r>
            <a:r>
              <a:rPr sz="3080" b="1" spc="10" dirty="0">
                <a:latin typeface="맑은 고딕" panose="020B0503020000020004" pitchFamily="50" charset="-127"/>
                <a:cs typeface="Arial"/>
              </a:rPr>
              <a:t>  </a:t>
            </a:r>
            <a:r>
              <a:rPr sz="3080" b="1" spc="10" dirty="0">
                <a:latin typeface="Mangul Gothic"/>
                <a:cs typeface="Mangul Gothic"/>
              </a:rPr>
              <a:t>보행</a:t>
            </a:r>
            <a:r>
              <a:rPr sz="3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080" b="1" spc="10" dirty="0">
                <a:latin typeface="Mangul Gothic"/>
                <a:cs typeface="Mangul Gothic"/>
              </a:rPr>
              <a:t>흡연에</a:t>
            </a:r>
            <a:r>
              <a:rPr sz="3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080" b="1" spc="10" dirty="0">
                <a:latin typeface="Mangul Gothic"/>
                <a:cs typeface="Mangul Gothic"/>
              </a:rPr>
              <a:t>시민</a:t>
            </a:r>
            <a:r>
              <a:rPr sz="3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080" b="1" spc="10" dirty="0">
                <a:latin typeface="Mangul Gothic"/>
                <a:cs typeface="Mangul Gothic"/>
              </a:rPr>
              <a:t>고통</a:t>
            </a:r>
            <a:r>
              <a:rPr sz="3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080" b="1" spc="10" dirty="0">
                <a:latin typeface="Mangul Gothic"/>
                <a:cs typeface="Mangul Gothic"/>
              </a:rPr>
              <a:t>호소</a:t>
            </a:r>
            <a:r>
              <a:rPr sz="3080" b="1" spc="10" dirty="0">
                <a:latin typeface="맑은 고딕" panose="020B0503020000020004" pitchFamily="50" charset="-127"/>
                <a:cs typeface="Arial"/>
              </a:rPr>
              <a:t> ↑</a:t>
            </a:r>
            <a:endParaRPr sz="3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266286" y="5281363"/>
            <a:ext cx="3355406" cy="2800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b="1" spc="10" dirty="0">
                <a:latin typeface="맑은 고딕" panose="020B0503020000020004" pitchFamily="50" charset="-127"/>
                <a:cs typeface="Arial"/>
              </a:rPr>
              <a:t>-</a:t>
            </a:r>
            <a:r>
              <a:rPr sz="1820" b="1" spc="10" dirty="0">
                <a:latin typeface="Mangul Gothic"/>
                <a:cs typeface="Mangul Gothic"/>
              </a:rPr>
              <a:t>스트레이트</a:t>
            </a:r>
            <a:r>
              <a:rPr sz="18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820" b="1" spc="10" dirty="0">
                <a:latin typeface="Mangul Gothic"/>
                <a:cs typeface="Mangul Gothic"/>
              </a:rPr>
              <a:t>뉴스</a:t>
            </a:r>
            <a:r>
              <a:rPr sz="1820" b="1" spc="10" dirty="0">
                <a:latin typeface="맑은 고딕" panose="020B0503020000020004" pitchFamily="50" charset="-127"/>
                <a:cs typeface="Arial"/>
              </a:rPr>
              <a:t>, </a:t>
            </a:r>
            <a:r>
              <a:rPr sz="1820" b="1" spc="10" dirty="0">
                <a:latin typeface="Mangul Gothic"/>
                <a:cs typeface="Mangul Gothic"/>
              </a:rPr>
              <a:t>신용수</a:t>
            </a:r>
            <a:r>
              <a:rPr sz="18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820" b="1" spc="10" dirty="0">
                <a:latin typeface="Mangul Gothic"/>
                <a:cs typeface="Mangul Gothic"/>
              </a:rPr>
              <a:t>기자</a:t>
            </a:r>
            <a:r>
              <a:rPr sz="1820" b="1" spc="10" dirty="0">
                <a:latin typeface="맑은 고딕" panose="020B0503020000020004" pitchFamily="50" charset="-127"/>
                <a:cs typeface="Arial"/>
              </a:rPr>
              <a:t> -</a:t>
            </a:r>
            <a:endParaRPr sz="18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266286" y="7698633"/>
            <a:ext cx="5253041" cy="3154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latin typeface="Mangul Gothic"/>
                <a:cs typeface="Mangul Gothic"/>
              </a:rPr>
              <a:t>전세계</a:t>
            </a:r>
            <a:r>
              <a:rPr sz="205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50" spc="10" dirty="0">
                <a:latin typeface="Mangul Gothic"/>
                <a:cs typeface="Mangul Gothic"/>
              </a:rPr>
              <a:t>간접흡연</a:t>
            </a:r>
            <a:r>
              <a:rPr sz="205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50" spc="10" dirty="0">
                <a:latin typeface="Mangul Gothic"/>
                <a:cs typeface="Mangul Gothic"/>
              </a:rPr>
              <a:t>사망자</a:t>
            </a:r>
            <a:r>
              <a:rPr sz="205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50" spc="10" dirty="0">
                <a:latin typeface="Mangul Gothic"/>
                <a:cs typeface="Mangul Gothic"/>
              </a:rPr>
              <a:t>매년</a:t>
            </a:r>
            <a:r>
              <a:rPr sz="2050" spc="10" dirty="0">
                <a:latin typeface="맑은 고딕" panose="020B0503020000020004" pitchFamily="50" charset="-127"/>
                <a:cs typeface="Arial"/>
              </a:rPr>
              <a:t> 100</a:t>
            </a:r>
            <a:r>
              <a:rPr sz="2050" spc="10" dirty="0">
                <a:latin typeface="Mangul Gothic"/>
                <a:cs typeface="Mangul Gothic"/>
              </a:rPr>
              <a:t>만</a:t>
            </a:r>
            <a:r>
              <a:rPr sz="205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50" spc="10" dirty="0">
                <a:latin typeface="Mangul Gothic"/>
                <a:cs typeface="Mangul Gothic"/>
              </a:rPr>
              <a:t>명</a:t>
            </a:r>
            <a:r>
              <a:rPr sz="205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50" spc="10" dirty="0">
                <a:latin typeface="Mangul Gothic"/>
                <a:cs typeface="Mangul Gothic"/>
              </a:rPr>
              <a:t>넘어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266286" y="8108208"/>
            <a:ext cx="5471370" cy="3154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latin typeface="Mangul Gothic"/>
                <a:cs typeface="Mangul Gothic"/>
              </a:rPr>
              <a:t>간접흡연은</a:t>
            </a:r>
            <a:r>
              <a:rPr sz="205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50" spc="10" dirty="0">
                <a:latin typeface="Mangul Gothic"/>
                <a:cs typeface="Mangul Gothic"/>
              </a:rPr>
              <a:t>적은</a:t>
            </a:r>
            <a:r>
              <a:rPr sz="205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50" spc="10" dirty="0">
                <a:latin typeface="Mangul Gothic"/>
                <a:cs typeface="Mangul Gothic"/>
              </a:rPr>
              <a:t>양으로도</a:t>
            </a:r>
            <a:r>
              <a:rPr sz="205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50" spc="10" dirty="0">
                <a:latin typeface="Mangul Gothic"/>
                <a:cs typeface="Mangul Gothic"/>
              </a:rPr>
              <a:t>다양한</a:t>
            </a:r>
            <a:r>
              <a:rPr sz="205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50" spc="10" dirty="0">
                <a:latin typeface="Mangul Gothic"/>
                <a:cs typeface="Mangul Gothic"/>
              </a:rPr>
              <a:t>질병</a:t>
            </a:r>
            <a:r>
              <a:rPr sz="205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50" spc="10" dirty="0">
                <a:latin typeface="Mangul Gothic"/>
                <a:cs typeface="Mangul Gothic"/>
              </a:rPr>
              <a:t>일으켜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266286" y="8517783"/>
            <a:ext cx="5546390" cy="3154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latin typeface="Mangul Gothic"/>
                <a:cs typeface="Mangul Gothic"/>
              </a:rPr>
              <a:t>실내</a:t>
            </a:r>
            <a:r>
              <a:rPr sz="205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50" spc="10" dirty="0">
                <a:latin typeface="Mangul Gothic"/>
                <a:cs typeface="Mangul Gothic"/>
              </a:rPr>
              <a:t>금연</a:t>
            </a:r>
            <a:r>
              <a:rPr sz="205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50" spc="10" dirty="0">
                <a:latin typeface="Mangul Gothic"/>
                <a:cs typeface="Mangul Gothic"/>
              </a:rPr>
              <a:t>등으로</a:t>
            </a:r>
            <a:r>
              <a:rPr sz="205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50" spc="10" dirty="0">
                <a:latin typeface="Mangul Gothic"/>
                <a:cs typeface="Mangul Gothic"/>
              </a:rPr>
              <a:t>간접흡연</a:t>
            </a:r>
            <a:r>
              <a:rPr sz="205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50" spc="10" dirty="0">
                <a:latin typeface="Mangul Gothic"/>
                <a:cs typeface="Mangul Gothic"/>
              </a:rPr>
              <a:t>피해</a:t>
            </a:r>
            <a:r>
              <a:rPr sz="205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50" spc="10" dirty="0">
                <a:latin typeface="Mangul Gothic"/>
                <a:cs typeface="Mangul Gothic"/>
              </a:rPr>
              <a:t>줄어드는</a:t>
            </a:r>
            <a:r>
              <a:rPr sz="2050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50" spc="10" dirty="0">
                <a:latin typeface="Mangul Gothic"/>
                <a:cs typeface="Mangul Gothic"/>
              </a:rPr>
              <a:t>추세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266286" y="6727878"/>
            <a:ext cx="7704673" cy="4324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10" b="1" spc="10" dirty="0">
                <a:latin typeface="맑은 고딕" panose="020B0503020000020004" pitchFamily="50" charset="-127"/>
                <a:cs typeface="Arial"/>
              </a:rPr>
              <a:t>"</a:t>
            </a:r>
            <a:r>
              <a:rPr sz="2810" b="1" spc="10" dirty="0">
                <a:latin typeface="Mangul Gothic"/>
                <a:cs typeface="Mangul Gothic"/>
              </a:rPr>
              <a:t>흡연자</a:t>
            </a:r>
            <a:r>
              <a:rPr sz="2810" b="1" spc="10" dirty="0">
                <a:latin typeface="맑은 고딕" panose="020B0503020000020004" pitchFamily="50" charset="-127"/>
                <a:cs typeface="Arial"/>
              </a:rPr>
              <a:t> 52</a:t>
            </a:r>
            <a:r>
              <a:rPr sz="2810" b="1" spc="10" dirty="0">
                <a:latin typeface="Mangul Gothic"/>
                <a:cs typeface="Mangul Gothic"/>
              </a:rPr>
              <a:t>명이</a:t>
            </a:r>
            <a:r>
              <a:rPr sz="281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810" b="1" spc="10" dirty="0">
                <a:latin typeface="Mangul Gothic"/>
                <a:cs typeface="Mangul Gothic"/>
              </a:rPr>
              <a:t>간접흡연으로</a:t>
            </a:r>
            <a:r>
              <a:rPr sz="2810" b="1" spc="10" dirty="0">
                <a:latin typeface="맑은 고딕" panose="020B0503020000020004" pitchFamily="50" charset="-127"/>
                <a:cs typeface="Arial"/>
              </a:rPr>
              <a:t> 1</a:t>
            </a:r>
            <a:r>
              <a:rPr sz="2810" b="1" spc="10" dirty="0">
                <a:latin typeface="Mangul Gothic"/>
                <a:cs typeface="Mangul Gothic"/>
              </a:rPr>
              <a:t>명</a:t>
            </a:r>
            <a:r>
              <a:rPr sz="281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810" b="1" spc="10" dirty="0">
                <a:latin typeface="Mangul Gothic"/>
                <a:cs typeface="Mangul Gothic"/>
              </a:rPr>
              <a:t>사망케</a:t>
            </a:r>
            <a:r>
              <a:rPr sz="281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810" b="1" spc="10" dirty="0">
                <a:latin typeface="Mangul Gothic"/>
                <a:cs typeface="Mangul Gothic"/>
              </a:rPr>
              <a:t>한다</a:t>
            </a:r>
            <a:r>
              <a:rPr sz="2810" b="1" spc="10" dirty="0">
                <a:latin typeface="맑은 고딕" panose="020B0503020000020004" pitchFamily="50" charset="-127"/>
                <a:cs typeface="Arial"/>
              </a:rPr>
              <a:t>."</a:t>
            </a:r>
            <a:endParaRPr sz="28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266286" y="7208280"/>
            <a:ext cx="2761333" cy="2985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40" b="1" spc="10" dirty="0">
                <a:latin typeface="맑은 고딕" panose="020B0503020000020004" pitchFamily="50" charset="-127"/>
                <a:cs typeface="Arial"/>
              </a:rPr>
              <a:t>-UPI </a:t>
            </a:r>
            <a:r>
              <a:rPr sz="1940" b="1" spc="10" dirty="0">
                <a:latin typeface="Mangul Gothic"/>
                <a:cs typeface="Mangul Gothic"/>
              </a:rPr>
              <a:t>뉴스</a:t>
            </a:r>
            <a:r>
              <a:rPr sz="1940" b="1" spc="10" dirty="0">
                <a:latin typeface="맑은 고딕" panose="020B0503020000020004" pitchFamily="50" charset="-127"/>
                <a:cs typeface="Arial"/>
              </a:rPr>
              <a:t>, </a:t>
            </a:r>
            <a:r>
              <a:rPr sz="1940" b="1" spc="10" dirty="0">
                <a:latin typeface="Mangul Gothic"/>
                <a:cs typeface="Mangul Gothic"/>
              </a:rPr>
              <a:t>양동훈</a:t>
            </a:r>
            <a:r>
              <a:rPr sz="194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40" b="1" spc="10" dirty="0">
                <a:latin typeface="Mangul Gothic"/>
                <a:cs typeface="Mangul Gothic"/>
              </a:rPr>
              <a:t>기자</a:t>
            </a:r>
            <a:r>
              <a:rPr sz="1940" b="1" spc="10" dirty="0">
                <a:latin typeface="맑은 고딕" panose="020B0503020000020004" pitchFamily="50" charset="-127"/>
                <a:cs typeface="Arial"/>
              </a:rPr>
              <a:t> -</a:t>
            </a:r>
            <a:endParaRPr sz="1900" dirty="0">
              <a:latin typeface="맑은 고딕" panose="020B0503020000020004" pitchFamily="50" charset="-127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7650" y="553242"/>
            <a:ext cx="8391526" cy="9182100"/>
          </a:xfrm>
          <a:custGeom>
            <a:avLst/>
            <a:gdLst/>
            <a:ahLst/>
            <a:cxnLst/>
            <a:rect l="l" t="t" r="r" b="b"/>
            <a:pathLst>
              <a:path w="8391526" h="9182100">
                <a:moveTo>
                  <a:pt x="0" y="0"/>
                </a:moveTo>
                <a:lnTo>
                  <a:pt x="0" y="9182100"/>
                </a:lnTo>
                <a:lnTo>
                  <a:pt x="8391526" y="9182100"/>
                </a:lnTo>
                <a:lnTo>
                  <a:pt x="8391526" y="0"/>
                </a:lnTo>
                <a:lnTo>
                  <a:pt x="0" y="0"/>
                </a:lnTo>
                <a:close/>
              </a:path>
            </a:pathLst>
          </a:custGeom>
          <a:solidFill>
            <a:srgbClr val="F9FC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27592" y="553242"/>
            <a:ext cx="8391524" cy="9182100"/>
          </a:xfrm>
          <a:custGeom>
            <a:avLst/>
            <a:gdLst/>
            <a:ahLst/>
            <a:cxnLst/>
            <a:rect l="l" t="t" r="r" b="b"/>
            <a:pathLst>
              <a:path w="8391524" h="9182100">
                <a:moveTo>
                  <a:pt x="1" y="0"/>
                </a:moveTo>
                <a:lnTo>
                  <a:pt x="1" y="9182100"/>
                </a:lnTo>
                <a:lnTo>
                  <a:pt x="8391524" y="9182100"/>
                </a:lnTo>
                <a:lnTo>
                  <a:pt x="8391524" y="0"/>
                </a:lnTo>
                <a:lnTo>
                  <a:pt x="1" y="0"/>
                </a:lnTo>
                <a:close/>
              </a:path>
            </a:pathLst>
          </a:custGeom>
          <a:solidFill>
            <a:srgbClr val="F9FC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807" y="1252097"/>
            <a:ext cx="6905625" cy="5038725"/>
          </a:xfrm>
          <a:prstGeom prst="rect">
            <a:avLst/>
          </a:prstGeom>
        </p:spPr>
      </p:pic>
      <p:pic>
        <p:nvPicPr>
          <p:cNvPr id="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65" y="1252097"/>
            <a:ext cx="6696075" cy="50387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191164" y="6485536"/>
            <a:ext cx="1143583" cy="45550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960" b="1" spc="10" dirty="0">
                <a:latin typeface="Mangul Gothic"/>
                <a:cs typeface="Mangul Gothic"/>
              </a:rPr>
              <a:t>흡연자</a:t>
            </a:r>
            <a:endParaRPr sz="2900" b="1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098492" y="7131376"/>
            <a:ext cx="5321329" cy="3108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2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"</a:t>
            </a:r>
            <a:r>
              <a:rPr sz="2020" b="1" spc="10" dirty="0">
                <a:solidFill>
                  <a:srgbClr val="273755"/>
                </a:solidFill>
                <a:latin typeface="Mangul Gothic"/>
                <a:cs typeface="Mangul Gothic"/>
              </a:rPr>
              <a:t>흡연자</a:t>
            </a:r>
            <a:r>
              <a:rPr sz="202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solidFill>
                  <a:srgbClr val="273755"/>
                </a:solidFill>
                <a:latin typeface="Mangul Gothic"/>
                <a:cs typeface="Mangul Gothic"/>
              </a:rPr>
              <a:t>세금</a:t>
            </a:r>
            <a:r>
              <a:rPr sz="202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solidFill>
                  <a:srgbClr val="273755"/>
                </a:solidFill>
                <a:latin typeface="Mangul Gothic"/>
                <a:cs typeface="Mangul Gothic"/>
              </a:rPr>
              <a:t>많이</a:t>
            </a:r>
            <a:r>
              <a:rPr sz="202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solidFill>
                  <a:srgbClr val="273755"/>
                </a:solidFill>
                <a:latin typeface="Mangul Gothic"/>
                <a:cs typeface="Mangul Gothic"/>
              </a:rPr>
              <a:t>내니</a:t>
            </a:r>
            <a:r>
              <a:rPr sz="202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solidFill>
                  <a:srgbClr val="273755"/>
                </a:solidFill>
                <a:latin typeface="Mangul Gothic"/>
                <a:cs typeface="Mangul Gothic"/>
              </a:rPr>
              <a:t>흡연</a:t>
            </a:r>
            <a:r>
              <a:rPr sz="202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solidFill>
                  <a:srgbClr val="273755"/>
                </a:solidFill>
                <a:latin typeface="Mangul Gothic"/>
                <a:cs typeface="Mangul Gothic"/>
              </a:rPr>
              <a:t>여건</a:t>
            </a:r>
            <a:r>
              <a:rPr sz="202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solidFill>
                  <a:srgbClr val="273755"/>
                </a:solidFill>
                <a:latin typeface="Mangul Gothic"/>
                <a:cs typeface="Mangul Gothic"/>
              </a:rPr>
              <a:t>보장하라</a:t>
            </a:r>
            <a:r>
              <a:rPr sz="202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!"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701990" y="7540951"/>
            <a:ext cx="3963906" cy="3016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"</a:t>
            </a:r>
            <a:r>
              <a:rPr sz="1960" b="1" spc="10" dirty="0">
                <a:solidFill>
                  <a:srgbClr val="273755"/>
                </a:solidFill>
                <a:latin typeface="Mangul Gothic"/>
                <a:cs typeface="Mangul Gothic"/>
              </a:rPr>
              <a:t>흡연자</a:t>
            </a: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solidFill>
                  <a:srgbClr val="273755"/>
                </a:solidFill>
                <a:latin typeface="Mangul Gothic"/>
                <a:cs typeface="Mangul Gothic"/>
              </a:rPr>
              <a:t>위한</a:t>
            </a: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solidFill>
                  <a:srgbClr val="273755"/>
                </a:solidFill>
                <a:latin typeface="Mangul Gothic"/>
                <a:cs typeface="Mangul Gothic"/>
              </a:rPr>
              <a:t>흡연구역</a:t>
            </a: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solidFill>
                  <a:srgbClr val="273755"/>
                </a:solidFill>
                <a:latin typeface="Mangul Gothic"/>
                <a:cs typeface="Mangul Gothic"/>
              </a:rPr>
              <a:t>확대</a:t>
            </a: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solidFill>
                  <a:srgbClr val="273755"/>
                </a:solidFill>
                <a:latin typeface="Mangul Gothic"/>
                <a:cs typeface="Mangul Gothic"/>
              </a:rPr>
              <a:t>필요</a:t>
            </a: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!"</a:t>
            </a:r>
            <a:endParaRPr sz="19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782780" y="7950526"/>
            <a:ext cx="1826462" cy="3016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solidFill>
                  <a:srgbClr val="FF3131"/>
                </a:solidFill>
                <a:latin typeface="Mangul Gothic"/>
                <a:cs typeface="Mangul Gothic"/>
              </a:rPr>
              <a:t>흡연자</a:t>
            </a:r>
            <a:r>
              <a:rPr sz="1960" b="1" spc="10" dirty="0">
                <a:solidFill>
                  <a:srgbClr val="FF3131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solidFill>
                  <a:srgbClr val="FF3131"/>
                </a:solidFill>
                <a:latin typeface="Mangul Gothic"/>
                <a:cs typeface="Mangul Gothic"/>
              </a:rPr>
              <a:t>인권연대</a:t>
            </a:r>
            <a:endParaRPr sz="19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648561" y="8360101"/>
            <a:ext cx="4055597" cy="3016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"</a:t>
            </a:r>
            <a:r>
              <a:rPr sz="1960" b="1" spc="10" dirty="0">
                <a:solidFill>
                  <a:srgbClr val="273755"/>
                </a:solidFill>
                <a:latin typeface="Mangul Gothic"/>
                <a:cs typeface="Mangul Gothic"/>
              </a:rPr>
              <a:t>흡연권</a:t>
            </a: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solidFill>
                  <a:srgbClr val="273755"/>
                </a:solidFill>
                <a:latin typeface="Mangul Gothic"/>
                <a:cs typeface="Mangul Gothic"/>
              </a:rPr>
              <a:t>보호</a:t>
            </a: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solidFill>
                  <a:srgbClr val="273755"/>
                </a:solidFill>
                <a:latin typeface="Mangul Gothic"/>
                <a:cs typeface="Mangul Gothic"/>
              </a:rPr>
              <a:t>헌법소원</a:t>
            </a: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solidFill>
                  <a:srgbClr val="273755"/>
                </a:solidFill>
                <a:latin typeface="Mangul Gothic"/>
                <a:cs typeface="Mangul Gothic"/>
              </a:rPr>
              <a:t>심판서</a:t>
            </a: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solidFill>
                  <a:srgbClr val="273755"/>
                </a:solidFill>
                <a:latin typeface="Mangul Gothic"/>
                <a:cs typeface="Mangul Gothic"/>
              </a:rPr>
              <a:t>제출</a:t>
            </a: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"</a:t>
            </a:r>
            <a:endParaRPr sz="19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137634" y="8769676"/>
            <a:ext cx="5247911" cy="3108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2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"</a:t>
            </a:r>
            <a:r>
              <a:rPr sz="2020" b="1" spc="10" dirty="0">
                <a:solidFill>
                  <a:srgbClr val="273755"/>
                </a:solidFill>
                <a:latin typeface="Mangul Gothic"/>
                <a:cs typeface="Mangul Gothic"/>
              </a:rPr>
              <a:t>흡연권에</a:t>
            </a:r>
            <a:r>
              <a:rPr sz="202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solidFill>
                  <a:srgbClr val="273755"/>
                </a:solidFill>
                <a:latin typeface="Mangul Gothic"/>
                <a:cs typeface="Mangul Gothic"/>
              </a:rPr>
              <a:t>대한</a:t>
            </a:r>
            <a:r>
              <a:rPr sz="202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solidFill>
                  <a:srgbClr val="273755"/>
                </a:solidFill>
                <a:latin typeface="Mangul Gothic"/>
                <a:cs typeface="Mangul Gothic"/>
              </a:rPr>
              <a:t>법적</a:t>
            </a:r>
            <a:r>
              <a:rPr sz="202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solidFill>
                  <a:srgbClr val="273755"/>
                </a:solidFill>
                <a:latin typeface="Mangul Gothic"/>
                <a:cs typeface="Mangul Gothic"/>
              </a:rPr>
              <a:t>근거</a:t>
            </a:r>
            <a:r>
              <a:rPr sz="202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solidFill>
                  <a:srgbClr val="273755"/>
                </a:solidFill>
                <a:latin typeface="Mangul Gothic"/>
                <a:cs typeface="Mangul Gothic"/>
              </a:rPr>
              <a:t>없는</a:t>
            </a:r>
            <a:r>
              <a:rPr sz="202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solidFill>
                  <a:srgbClr val="273755"/>
                </a:solidFill>
                <a:latin typeface="Mangul Gothic"/>
                <a:cs typeface="Mangul Gothic"/>
              </a:rPr>
              <a:t>침해는</a:t>
            </a:r>
            <a:r>
              <a:rPr sz="202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solidFill>
                  <a:srgbClr val="273755"/>
                </a:solidFill>
                <a:latin typeface="Mangul Gothic"/>
                <a:cs typeface="Mangul Gothic"/>
              </a:rPr>
              <a:t>위법</a:t>
            </a:r>
            <a:r>
              <a:rPr sz="202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!"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0683725" y="7131376"/>
            <a:ext cx="5489003" cy="3016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"</a:t>
            </a:r>
            <a:r>
              <a:rPr sz="1960" b="1" spc="10" dirty="0">
                <a:solidFill>
                  <a:srgbClr val="273755"/>
                </a:solidFill>
                <a:latin typeface="Mangul Gothic"/>
                <a:cs typeface="Mangul Gothic"/>
              </a:rPr>
              <a:t>간접흡연</a:t>
            </a: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solidFill>
                  <a:srgbClr val="273755"/>
                </a:solidFill>
                <a:latin typeface="Mangul Gothic"/>
                <a:cs typeface="Mangul Gothic"/>
              </a:rPr>
              <a:t>피해</a:t>
            </a: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... </a:t>
            </a:r>
            <a:r>
              <a:rPr sz="1960" b="1" spc="10" dirty="0">
                <a:solidFill>
                  <a:srgbClr val="273755"/>
                </a:solidFill>
                <a:latin typeface="Mangul Gothic"/>
                <a:cs typeface="Mangul Gothic"/>
              </a:rPr>
              <a:t>비흡연자와</a:t>
            </a: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solidFill>
                  <a:srgbClr val="273755"/>
                </a:solidFill>
                <a:latin typeface="Mangul Gothic"/>
                <a:cs typeface="Mangul Gothic"/>
              </a:rPr>
              <a:t>최소</a:t>
            </a: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3m </a:t>
            </a:r>
            <a:r>
              <a:rPr sz="1960" b="1" spc="10" dirty="0">
                <a:solidFill>
                  <a:srgbClr val="273755"/>
                </a:solidFill>
                <a:latin typeface="Mangul Gothic"/>
                <a:cs typeface="Mangul Gothic"/>
              </a:rPr>
              <a:t>거리둬야</a:t>
            </a: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"</a:t>
            </a:r>
            <a:endParaRPr sz="19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0840590" y="7540951"/>
            <a:ext cx="5153334" cy="3016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"</a:t>
            </a:r>
            <a:r>
              <a:rPr sz="1960" b="1" spc="10" dirty="0">
                <a:solidFill>
                  <a:srgbClr val="273755"/>
                </a:solidFill>
                <a:latin typeface="Mangul Gothic"/>
                <a:cs typeface="Mangul Gothic"/>
              </a:rPr>
              <a:t>간접흡연</a:t>
            </a: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solidFill>
                  <a:srgbClr val="273755"/>
                </a:solidFill>
                <a:latin typeface="Mangul Gothic"/>
                <a:cs typeface="Mangul Gothic"/>
              </a:rPr>
              <a:t>노출로</a:t>
            </a: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solidFill>
                  <a:srgbClr val="273755"/>
                </a:solidFill>
                <a:latin typeface="Mangul Gothic"/>
                <a:cs typeface="Mangul Gothic"/>
              </a:rPr>
              <a:t>비흡연자</a:t>
            </a: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solidFill>
                  <a:srgbClr val="273755"/>
                </a:solidFill>
                <a:latin typeface="Mangul Gothic"/>
                <a:cs typeface="Mangul Gothic"/>
              </a:rPr>
              <a:t>사망</a:t>
            </a: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solidFill>
                  <a:srgbClr val="273755"/>
                </a:solidFill>
                <a:latin typeface="Mangul Gothic"/>
                <a:cs typeface="Mangul Gothic"/>
              </a:rPr>
              <a:t>연간</a:t>
            </a: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60</a:t>
            </a:r>
            <a:r>
              <a:rPr sz="1960" b="1" spc="10" dirty="0">
                <a:solidFill>
                  <a:srgbClr val="273755"/>
                </a:solidFill>
                <a:latin typeface="Mangul Gothic"/>
                <a:cs typeface="Mangul Gothic"/>
              </a:rPr>
              <a:t>만명</a:t>
            </a: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"</a:t>
            </a:r>
            <a:endParaRPr sz="19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1141670" y="7950526"/>
            <a:ext cx="4609916" cy="3016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"'</a:t>
            </a:r>
            <a:r>
              <a:rPr sz="1960" b="1" spc="10" dirty="0">
                <a:solidFill>
                  <a:srgbClr val="273755"/>
                </a:solidFill>
                <a:latin typeface="Mangul Gothic"/>
                <a:cs typeface="Mangul Gothic"/>
              </a:rPr>
              <a:t>담배</a:t>
            </a: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solidFill>
                  <a:srgbClr val="273755"/>
                </a:solidFill>
                <a:latin typeface="Mangul Gothic"/>
                <a:cs typeface="Mangul Gothic"/>
              </a:rPr>
              <a:t>타는</a:t>
            </a: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solidFill>
                  <a:srgbClr val="273755"/>
                </a:solidFill>
                <a:latin typeface="Mangul Gothic"/>
                <a:cs typeface="Mangul Gothic"/>
              </a:rPr>
              <a:t>연기</a:t>
            </a: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' 80%</a:t>
            </a:r>
            <a:r>
              <a:rPr sz="1960" b="1" spc="10" dirty="0">
                <a:solidFill>
                  <a:srgbClr val="273755"/>
                </a:solidFill>
                <a:latin typeface="Mangul Gothic"/>
                <a:cs typeface="Mangul Gothic"/>
              </a:rPr>
              <a:t>가</a:t>
            </a: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solidFill>
                  <a:srgbClr val="273755"/>
                </a:solidFill>
                <a:latin typeface="Mangul Gothic"/>
                <a:cs typeface="Mangul Gothic"/>
              </a:rPr>
              <a:t>비흡연자에게</a:t>
            </a: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.."</a:t>
            </a:r>
            <a:endParaRPr sz="19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1194206" y="8360101"/>
            <a:ext cx="4498347" cy="3016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solidFill>
                  <a:srgbClr val="FF3131"/>
                </a:solidFill>
                <a:latin typeface="맑은 고딕" panose="020B0503020000020004" pitchFamily="50" charset="-127"/>
                <a:cs typeface="Arial"/>
              </a:rPr>
              <a:t>20</a:t>
            </a:r>
            <a:r>
              <a:rPr sz="1960" b="1" spc="10" dirty="0">
                <a:solidFill>
                  <a:srgbClr val="FF3131"/>
                </a:solidFill>
                <a:latin typeface="Mangul Gothic"/>
                <a:cs typeface="Mangul Gothic"/>
              </a:rPr>
              <a:t>대</a:t>
            </a:r>
            <a:r>
              <a:rPr sz="1960" b="1" spc="10" dirty="0">
                <a:solidFill>
                  <a:srgbClr val="FF3131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solidFill>
                  <a:srgbClr val="FF3131"/>
                </a:solidFill>
                <a:latin typeface="MS Gothic"/>
                <a:cs typeface="MS Gothic"/>
              </a:rPr>
              <a:t>男</a:t>
            </a: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"</a:t>
            </a:r>
            <a:r>
              <a:rPr sz="1960" b="1" spc="10" dirty="0">
                <a:solidFill>
                  <a:srgbClr val="273755"/>
                </a:solidFill>
                <a:latin typeface="Mangul Gothic"/>
                <a:cs typeface="Mangul Gothic"/>
              </a:rPr>
              <a:t>흡연자들</a:t>
            </a: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solidFill>
                  <a:srgbClr val="273755"/>
                </a:solidFill>
                <a:latin typeface="Mangul Gothic"/>
                <a:cs typeface="Mangul Gothic"/>
              </a:rPr>
              <a:t>다</a:t>
            </a: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solidFill>
                  <a:srgbClr val="273755"/>
                </a:solidFill>
                <a:latin typeface="Mangul Gothic"/>
                <a:cs typeface="Mangul Gothic"/>
              </a:rPr>
              <a:t>죽여버리고</a:t>
            </a: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solidFill>
                  <a:srgbClr val="273755"/>
                </a:solidFill>
                <a:latin typeface="Mangul Gothic"/>
                <a:cs typeface="Mangul Gothic"/>
              </a:rPr>
              <a:t>싶다</a:t>
            </a:r>
            <a:r>
              <a:rPr sz="196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."</a:t>
            </a:r>
            <a:endParaRPr sz="19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1773594" y="8769676"/>
            <a:ext cx="3269485" cy="2923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b="1" spc="10" dirty="0">
                <a:solidFill>
                  <a:srgbClr val="273755"/>
                </a:solidFill>
                <a:latin typeface="Mangul Gothic"/>
                <a:cs typeface="Mangul Gothic"/>
              </a:rPr>
              <a:t>간접흡연의</a:t>
            </a:r>
            <a:r>
              <a:rPr sz="190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1900" b="1" spc="10" dirty="0">
                <a:solidFill>
                  <a:srgbClr val="273755"/>
                </a:solidFill>
                <a:latin typeface="Mangul Gothic"/>
                <a:cs typeface="Mangul Gothic"/>
              </a:rPr>
              <a:t>다른</a:t>
            </a:r>
            <a:r>
              <a:rPr sz="190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1900" b="1" spc="10" dirty="0">
                <a:solidFill>
                  <a:srgbClr val="273755"/>
                </a:solidFill>
                <a:latin typeface="Mangul Gothic"/>
                <a:cs typeface="Mangul Gothic"/>
              </a:rPr>
              <a:t>말</a:t>
            </a:r>
            <a:r>
              <a:rPr sz="190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'</a:t>
            </a:r>
            <a:r>
              <a:rPr sz="1900" b="1" spc="10" dirty="0">
                <a:solidFill>
                  <a:srgbClr val="FF3131"/>
                </a:solidFill>
                <a:latin typeface="Mangul Gothic"/>
                <a:cs typeface="Mangul Gothic"/>
              </a:rPr>
              <a:t>강제흡연</a:t>
            </a:r>
            <a:r>
              <a:rPr sz="190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'</a:t>
            </a:r>
            <a:endParaRPr sz="19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2760160" y="6485536"/>
            <a:ext cx="1422184" cy="4324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10" b="1" spc="10" dirty="0">
                <a:latin typeface="Mangul Gothic"/>
                <a:cs typeface="Mangul Gothic"/>
              </a:rPr>
              <a:t>비흡연자</a:t>
            </a:r>
            <a:endParaRPr sz="2800" dirty="0">
              <a:latin typeface="맑은 고딕" panose="020B0503020000020004" pitchFamily="50" charset="-127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567650" y="553245"/>
            <a:ext cx="17154526" cy="9182100"/>
          </a:xfrm>
          <a:custGeom>
            <a:avLst/>
            <a:gdLst/>
            <a:ahLst/>
            <a:cxnLst/>
            <a:rect l="l" t="t" r="r" b="b"/>
            <a:pathLst>
              <a:path w="17154526" h="9182100">
                <a:moveTo>
                  <a:pt x="0" y="0"/>
                </a:moveTo>
                <a:lnTo>
                  <a:pt x="0" y="9182100"/>
                </a:lnTo>
                <a:lnTo>
                  <a:pt x="17154524" y="9182100"/>
                </a:lnTo>
                <a:lnTo>
                  <a:pt x="17154524" y="0"/>
                </a:lnTo>
                <a:lnTo>
                  <a:pt x="0" y="0"/>
                </a:lnTo>
                <a:close/>
              </a:path>
            </a:pathLst>
          </a:custGeom>
          <a:solidFill>
            <a:srgbClr val="F9FC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443" y="7275430"/>
            <a:ext cx="4133848" cy="2457450"/>
          </a:xfrm>
          <a:prstGeom prst="rect">
            <a:avLst/>
          </a:prstGeom>
        </p:spPr>
      </p:pic>
      <p:pic>
        <p:nvPicPr>
          <p:cNvPr id="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44" y="1797671"/>
            <a:ext cx="7058025" cy="6477000"/>
          </a:xfrm>
          <a:prstGeom prst="rect">
            <a:avLst/>
          </a:prstGeom>
        </p:spPr>
      </p:pic>
      <p:pic>
        <p:nvPicPr>
          <p:cNvPr id="1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993" y="1083355"/>
            <a:ext cx="6686550" cy="4114799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471" y="4041297"/>
            <a:ext cx="4552950" cy="3638550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86" y="5739768"/>
            <a:ext cx="4267199" cy="3857625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2851" y="2458239"/>
            <a:ext cx="6229351" cy="285750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2851" y="2976878"/>
            <a:ext cx="5619751" cy="676275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838" y="4135984"/>
            <a:ext cx="6096000" cy="6151016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3822446" y="6541012"/>
            <a:ext cx="3170099" cy="3631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60" b="1" spc="10" dirty="0">
                <a:latin typeface="Mangul Gothic"/>
                <a:cs typeface="Mangul Gothic"/>
              </a:rPr>
              <a:t>길거리</a:t>
            </a:r>
            <a:r>
              <a:rPr sz="23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360" b="1" spc="10" dirty="0">
                <a:latin typeface="Mangul Gothic"/>
                <a:cs typeface="Mangul Gothic"/>
              </a:rPr>
              <a:t>흡연구역</a:t>
            </a:r>
            <a:r>
              <a:rPr sz="23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360" b="1" spc="10" dirty="0">
                <a:latin typeface="Mangul Gothic"/>
                <a:cs typeface="Mangul Gothic"/>
              </a:rPr>
              <a:t>필요성</a:t>
            </a:r>
            <a:endParaRPr sz="23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4066551" y="7141914"/>
            <a:ext cx="2781531" cy="3200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80" b="1" spc="10" dirty="0">
                <a:latin typeface="맑은 고딕" panose="020B0503020000020004" pitchFamily="50" charset="-127"/>
                <a:cs typeface="Arial"/>
              </a:rPr>
              <a:t>79.9% </a:t>
            </a:r>
            <a:r>
              <a:rPr sz="2080" b="1" spc="10" dirty="0">
                <a:latin typeface="Mangul Gothic"/>
                <a:cs typeface="Mangul Gothic"/>
              </a:rPr>
              <a:t>길거리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흡연구역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770806" y="7551489"/>
            <a:ext cx="1373453" cy="3108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20" b="1" spc="10" dirty="0">
                <a:latin typeface="Mangul Gothic"/>
                <a:cs typeface="Mangul Gothic"/>
              </a:rPr>
              <a:t>필요성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동의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521966" y="4165233"/>
            <a:ext cx="2574423" cy="3631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60" b="1" spc="10" dirty="0">
                <a:latin typeface="Mangul Gothic"/>
                <a:cs typeface="Mangul Gothic"/>
              </a:rPr>
              <a:t>흡연구역</a:t>
            </a:r>
            <a:r>
              <a:rPr sz="23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360" b="1" spc="10" dirty="0">
                <a:latin typeface="Mangul Gothic"/>
                <a:cs typeface="Mangul Gothic"/>
              </a:rPr>
              <a:t>확대</a:t>
            </a:r>
            <a:r>
              <a:rPr sz="23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360" b="1" spc="10" dirty="0">
                <a:latin typeface="Mangul Gothic"/>
                <a:cs typeface="Mangul Gothic"/>
              </a:rPr>
              <a:t>동의</a:t>
            </a:r>
            <a:endParaRPr sz="23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655146" y="7915702"/>
            <a:ext cx="2872261" cy="3631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60" b="1" spc="10" dirty="0">
                <a:latin typeface="Mangul Gothic"/>
                <a:cs typeface="Mangul Gothic"/>
              </a:rPr>
              <a:t>흡연부스에</a:t>
            </a:r>
            <a:r>
              <a:rPr sz="23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360" b="1" spc="10" dirty="0">
                <a:latin typeface="Mangul Gothic"/>
                <a:cs typeface="Mangul Gothic"/>
              </a:rPr>
              <a:t>대한</a:t>
            </a:r>
            <a:r>
              <a:rPr sz="23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360" b="1" spc="10" dirty="0">
                <a:latin typeface="Mangul Gothic"/>
                <a:cs typeface="Mangul Gothic"/>
              </a:rPr>
              <a:t>인식</a:t>
            </a:r>
            <a:endParaRPr sz="23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007702" y="915310"/>
            <a:ext cx="6268383" cy="10216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639" b="1" spc="10" dirty="0">
                <a:latin typeface="Mangul Gothic"/>
                <a:cs typeface="Mangul Gothic"/>
              </a:rPr>
              <a:t>흡연부스</a:t>
            </a:r>
            <a:r>
              <a:rPr sz="6639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6639" b="1" spc="10" dirty="0">
                <a:latin typeface="Mangul Gothic"/>
                <a:cs typeface="Mangul Gothic"/>
              </a:rPr>
              <a:t>필요성</a:t>
            </a:r>
            <a:endParaRPr sz="6600" b="1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247044" y="4766134"/>
            <a:ext cx="2981907" cy="3247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10" b="1" spc="10" dirty="0">
                <a:latin typeface="맑은 고딕" panose="020B0503020000020004" pitchFamily="50" charset="-127"/>
                <a:cs typeface="Arial"/>
              </a:rPr>
              <a:t>50% </a:t>
            </a:r>
            <a:r>
              <a:rPr sz="2110" b="1" spc="10" dirty="0">
                <a:latin typeface="Mangul Gothic"/>
                <a:cs typeface="Mangul Gothic"/>
              </a:rPr>
              <a:t>흡연구역</a:t>
            </a:r>
            <a:r>
              <a:rPr sz="211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110" b="1" spc="10" dirty="0">
                <a:latin typeface="Mangul Gothic"/>
                <a:cs typeface="Mangul Gothic"/>
              </a:rPr>
              <a:t>확대</a:t>
            </a:r>
            <a:r>
              <a:rPr sz="211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110" b="1" spc="10" dirty="0">
                <a:latin typeface="Mangul Gothic"/>
                <a:cs typeface="Mangul Gothic"/>
              </a:rPr>
              <a:t>동의</a:t>
            </a:r>
            <a:endParaRPr sz="21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438139" y="5175709"/>
            <a:ext cx="2394566" cy="3016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latin typeface="Mangul Gothic"/>
                <a:cs typeface="Mangul Gothic"/>
              </a:rPr>
              <a:t>매우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latin typeface="Mangul Gothic"/>
                <a:cs typeface="Mangul Gothic"/>
              </a:rPr>
              <a:t>필요하다고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latin typeface="Mangul Gothic"/>
                <a:cs typeface="Mangul Gothic"/>
              </a:rPr>
              <a:t>생각</a:t>
            </a:r>
            <a:endParaRPr sz="19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7863383" y="8513270"/>
            <a:ext cx="2554545" cy="3200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80" b="1" spc="10" dirty="0">
                <a:latin typeface="맑은 고딕" panose="020B0503020000020004" pitchFamily="50" charset="-127"/>
                <a:cs typeface="Arial"/>
              </a:rPr>
              <a:t>58% </a:t>
            </a:r>
            <a:r>
              <a:rPr sz="2080" b="1" spc="10" dirty="0">
                <a:latin typeface="Mangul Gothic"/>
                <a:cs typeface="Mangul Gothic"/>
              </a:rPr>
              <a:t>흡연부스에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대해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8750101" y="8922844"/>
            <a:ext cx="768480" cy="3108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20" b="1" spc="10" dirty="0">
                <a:latin typeface="Mangul Gothic"/>
                <a:cs typeface="Mangul Gothic"/>
              </a:rPr>
              <a:t>긍정적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7500067" y="2466758"/>
            <a:ext cx="3170099" cy="3631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60" b="1" spc="10" dirty="0">
                <a:latin typeface="Mangul Gothic"/>
                <a:cs typeface="Mangul Gothic"/>
              </a:rPr>
              <a:t>흡연장소의</a:t>
            </a:r>
            <a:r>
              <a:rPr sz="23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360" b="1" spc="10" dirty="0">
                <a:latin typeface="Mangul Gothic"/>
                <a:cs typeface="Mangul Gothic"/>
              </a:rPr>
              <a:t>어려움</a:t>
            </a:r>
            <a:r>
              <a:rPr sz="23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360" b="1" spc="10" dirty="0">
                <a:latin typeface="Mangul Gothic"/>
                <a:cs typeface="Mangul Gothic"/>
              </a:rPr>
              <a:t>해소</a:t>
            </a:r>
            <a:endParaRPr sz="23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8741469" y="3067659"/>
            <a:ext cx="817531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b="1" spc="10" dirty="0">
                <a:latin typeface="맑은 고딕" panose="020B0503020000020004" pitchFamily="50" charset="-127"/>
                <a:cs typeface="Arial"/>
              </a:rPr>
              <a:t>87.5%</a:t>
            </a:r>
            <a:endParaRPr sz="22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7752803" y="3477234"/>
            <a:ext cx="2642711" cy="3016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latin typeface="Mangul Gothic"/>
                <a:cs typeface="Mangul Gothic"/>
              </a:rPr>
              <a:t>흡연공간을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latin typeface="Mangul Gothic"/>
                <a:cs typeface="Mangul Gothic"/>
              </a:rPr>
              <a:t>찾기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latin typeface="Mangul Gothic"/>
                <a:cs typeface="Mangul Gothic"/>
              </a:rPr>
              <a:t>어려움</a:t>
            </a:r>
            <a:endParaRPr sz="19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11474409" y="4049817"/>
            <a:ext cx="3051476" cy="3493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70" b="1" spc="10" dirty="0">
                <a:latin typeface="Mangul Gothic"/>
                <a:cs typeface="Mangul Gothic"/>
              </a:rPr>
              <a:t>흡연자와</a:t>
            </a:r>
            <a:r>
              <a:rPr sz="227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270" b="1" spc="10" dirty="0">
                <a:latin typeface="Mangul Gothic"/>
                <a:cs typeface="Mangul Gothic"/>
              </a:rPr>
              <a:t>비흡연자</a:t>
            </a:r>
            <a:r>
              <a:rPr sz="227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270" b="1" spc="10" dirty="0">
                <a:latin typeface="Mangul Gothic"/>
                <a:cs typeface="Mangul Gothic"/>
              </a:rPr>
              <a:t>공존</a:t>
            </a:r>
            <a:endParaRPr sz="22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11384138" y="4569199"/>
            <a:ext cx="3407343" cy="3154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b="1" spc="10" dirty="0">
                <a:latin typeface="Mangul Gothic"/>
                <a:cs typeface="Mangul Gothic"/>
              </a:rPr>
              <a:t>흡연자의</a:t>
            </a:r>
            <a:r>
              <a:rPr sz="2050" b="1" spc="10" dirty="0">
                <a:latin typeface="맑은 고딕" panose="020B0503020000020004" pitchFamily="50" charset="-127"/>
                <a:cs typeface="Arial"/>
              </a:rPr>
              <a:t> 99% </a:t>
            </a:r>
            <a:r>
              <a:rPr sz="2050" b="1" spc="10" dirty="0">
                <a:latin typeface="Mangul Gothic"/>
                <a:cs typeface="Mangul Gothic"/>
              </a:rPr>
              <a:t>비흡연자</a:t>
            </a:r>
            <a:r>
              <a:rPr sz="2050" b="1" spc="10" dirty="0">
                <a:latin typeface="맑은 고딕" panose="020B0503020000020004" pitchFamily="50" charset="-127"/>
                <a:cs typeface="Arial"/>
              </a:rPr>
              <a:t> 89%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11156133" y="4978774"/>
            <a:ext cx="3807453" cy="3016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latin typeface="맑은 고딕" panose="020B0503020000020004" pitchFamily="50" charset="-127"/>
                <a:cs typeface="Arial"/>
              </a:rPr>
              <a:t>"</a:t>
            </a:r>
            <a:r>
              <a:rPr sz="1960" b="1" spc="10" dirty="0">
                <a:latin typeface="Mangul Gothic"/>
                <a:cs typeface="Mangul Gothic"/>
              </a:rPr>
              <a:t>간접흡연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latin typeface="Mangul Gothic"/>
                <a:cs typeface="Mangul Gothic"/>
              </a:rPr>
              <a:t>피해감소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latin typeface="Mangul Gothic"/>
                <a:cs typeface="Mangul Gothic"/>
              </a:rPr>
              <a:t>효과가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latin typeface="Mangul Gothic"/>
                <a:cs typeface="Mangul Gothic"/>
              </a:rPr>
              <a:t>있다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."</a:t>
            </a:r>
            <a:endParaRPr sz="19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11247914" y="6541012"/>
            <a:ext cx="2110193" cy="3816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80" b="1" spc="10" dirty="0">
                <a:latin typeface="Mangul Gothic"/>
                <a:cs typeface="Mangul Gothic"/>
              </a:rPr>
              <a:t>주변</a:t>
            </a:r>
            <a:r>
              <a:rPr sz="24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480" b="1" spc="10" dirty="0">
                <a:latin typeface="Mangul Gothic"/>
                <a:cs typeface="Mangul Gothic"/>
              </a:rPr>
              <a:t>환경</a:t>
            </a:r>
            <a:r>
              <a:rPr sz="24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480" b="1" spc="10" dirty="0">
                <a:latin typeface="Mangul Gothic"/>
                <a:cs typeface="Mangul Gothic"/>
              </a:rPr>
              <a:t>미화</a:t>
            </a:r>
            <a:endParaRPr sz="24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10719195" y="7141914"/>
            <a:ext cx="3095719" cy="3108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20" b="1" spc="10" dirty="0">
                <a:latin typeface="Mangul Gothic"/>
                <a:cs typeface="Mangul Gothic"/>
              </a:rPr>
              <a:t>흡연으로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발생한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담배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꽁초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10752682" y="7551489"/>
            <a:ext cx="3069751" cy="3108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20" b="1" spc="10" dirty="0">
                <a:latin typeface="맑은 고딕" panose="020B0503020000020004" pitchFamily="50" charset="-127"/>
                <a:cs typeface="Arial"/>
              </a:rPr>
              <a:t>"</a:t>
            </a:r>
            <a:r>
              <a:rPr sz="2020" b="1" spc="10" dirty="0">
                <a:latin typeface="Mangul Gothic"/>
                <a:cs typeface="Mangul Gothic"/>
              </a:rPr>
              <a:t>주변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환경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개선에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효과적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"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567650" y="553243"/>
            <a:ext cx="17154526" cy="9182100"/>
          </a:xfrm>
          <a:custGeom>
            <a:avLst/>
            <a:gdLst/>
            <a:ahLst/>
            <a:cxnLst/>
            <a:rect l="l" t="t" r="r" b="b"/>
            <a:pathLst>
              <a:path w="17154526" h="9182100">
                <a:moveTo>
                  <a:pt x="0" y="0"/>
                </a:moveTo>
                <a:lnTo>
                  <a:pt x="0" y="9182100"/>
                </a:lnTo>
                <a:lnTo>
                  <a:pt x="17154524" y="9182100"/>
                </a:lnTo>
                <a:lnTo>
                  <a:pt x="17154524" y="0"/>
                </a:lnTo>
                <a:lnTo>
                  <a:pt x="0" y="0"/>
                </a:lnTo>
                <a:close/>
              </a:path>
            </a:pathLst>
          </a:custGeom>
          <a:solidFill>
            <a:srgbClr val="F9FC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696" y="3162059"/>
            <a:ext cx="3686174" cy="2762250"/>
          </a:xfrm>
          <a:prstGeom prst="rect">
            <a:avLst/>
          </a:prstGeom>
        </p:spPr>
      </p:pic>
      <p:pic>
        <p:nvPicPr>
          <p:cNvPr id="2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228" y="3216763"/>
            <a:ext cx="3619499" cy="2714624"/>
          </a:xfrm>
          <a:prstGeom prst="rect">
            <a:avLst/>
          </a:prstGeom>
        </p:spPr>
      </p:pic>
      <p:pic>
        <p:nvPicPr>
          <p:cNvPr id="2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349" y="3271466"/>
            <a:ext cx="3619500" cy="271462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426183" y="6325636"/>
            <a:ext cx="627736" cy="3816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80" b="1" spc="10" dirty="0">
                <a:solidFill>
                  <a:srgbClr val="191919"/>
                </a:solidFill>
                <a:latin typeface="Mangul Gothic"/>
                <a:cs typeface="Mangul Gothic"/>
              </a:rPr>
              <a:t>일본</a:t>
            </a:r>
            <a:endParaRPr sz="24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989931" y="7030556"/>
            <a:ext cx="3513141" cy="3200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80" b="1" spc="10" dirty="0">
                <a:latin typeface="맑은 고딕" panose="020B0503020000020004" pitchFamily="50" charset="-127"/>
                <a:cs typeface="Arial"/>
              </a:rPr>
              <a:t>2004</a:t>
            </a:r>
            <a:r>
              <a:rPr sz="2080" b="1" spc="10" dirty="0">
                <a:latin typeface="Mangul Gothic"/>
                <a:cs typeface="Mangul Gothic"/>
              </a:rPr>
              <a:t>년부터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흡연자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분리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정책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224633" y="7440131"/>
            <a:ext cx="2998898" cy="3200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80" b="1" spc="10" dirty="0">
                <a:latin typeface="Mangul Gothic"/>
                <a:cs typeface="Mangul Gothic"/>
              </a:rPr>
              <a:t>음식점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70%, </a:t>
            </a:r>
            <a:r>
              <a:rPr sz="2080" b="1" spc="10" dirty="0">
                <a:latin typeface="Mangul Gothic"/>
                <a:cs typeface="Mangul Gothic"/>
              </a:rPr>
              <a:t>사무실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97%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909540" y="7849706"/>
            <a:ext cx="1578317" cy="3016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latin typeface="Mangul Gothic"/>
                <a:cs typeface="Mangul Gothic"/>
              </a:rPr>
              <a:t>흡연공간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latin typeface="Mangul Gothic"/>
                <a:cs typeface="Mangul Gothic"/>
              </a:rPr>
              <a:t>마련</a:t>
            </a:r>
            <a:endParaRPr sz="19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346523" y="8259281"/>
            <a:ext cx="2730235" cy="3108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20" b="1" spc="10" dirty="0">
                <a:latin typeface="Mangul Gothic"/>
                <a:cs typeface="Mangul Gothic"/>
              </a:rPr>
              <a:t>현재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간접흡연율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16.9%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398017" y="8668856"/>
            <a:ext cx="2751074" cy="3200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80" b="1" spc="10" dirty="0">
                <a:latin typeface="맑은 고딕" panose="020B0503020000020004" pitchFamily="50" charset="-127"/>
                <a:cs typeface="Arial"/>
              </a:rPr>
              <a:t>"0%</a:t>
            </a:r>
            <a:r>
              <a:rPr sz="2080" b="1" spc="10" dirty="0">
                <a:latin typeface="Mangul Gothic"/>
                <a:cs typeface="Mangul Gothic"/>
              </a:rPr>
              <a:t>로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줄이는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게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목표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"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8523409" y="6325636"/>
            <a:ext cx="1146468" cy="3493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70" b="1" spc="10" dirty="0">
                <a:latin typeface="Mangul Gothic"/>
                <a:cs typeface="Mangul Gothic"/>
              </a:rPr>
              <a:t>싱가포르</a:t>
            </a:r>
            <a:endParaRPr sz="22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241247" y="6325636"/>
            <a:ext cx="627736" cy="3816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80" b="1" spc="10" dirty="0">
                <a:latin typeface="Mangul Gothic"/>
                <a:cs typeface="Mangul Gothic"/>
              </a:rPr>
              <a:t>독일</a:t>
            </a:r>
            <a:endParaRPr sz="24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450787" y="1359185"/>
            <a:ext cx="7495642" cy="104015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759" b="1" spc="10" dirty="0">
                <a:latin typeface="Mangul Gothic"/>
                <a:cs typeface="Mangul Gothic"/>
              </a:rPr>
              <a:t>해외</a:t>
            </a:r>
            <a:r>
              <a:rPr sz="6759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6759" b="1" spc="10" dirty="0">
                <a:latin typeface="Mangul Gothic"/>
                <a:cs typeface="Mangul Gothic"/>
              </a:rPr>
              <a:t>흡연부스</a:t>
            </a:r>
            <a:r>
              <a:rPr sz="6759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6759" b="1" spc="10" dirty="0">
                <a:latin typeface="Mangul Gothic"/>
                <a:cs typeface="Mangul Gothic"/>
              </a:rPr>
              <a:t>사례</a:t>
            </a:r>
            <a:endParaRPr sz="6700" b="1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669967" y="7030556"/>
            <a:ext cx="2987997" cy="3200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80" b="1" spc="10" dirty="0">
                <a:latin typeface="맑은 고딕" panose="020B0503020000020004" pitchFamily="50" charset="-127"/>
                <a:cs typeface="Arial"/>
              </a:rPr>
              <a:t>1970</a:t>
            </a:r>
            <a:r>
              <a:rPr sz="2080" b="1" spc="10" dirty="0">
                <a:latin typeface="Mangul Gothic"/>
                <a:cs typeface="Mangul Gothic"/>
              </a:rPr>
              <a:t>년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흡연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규제법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통과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7884131" y="7440131"/>
            <a:ext cx="2471510" cy="3108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20" b="1" spc="10" dirty="0">
                <a:latin typeface="Mangul Gothic"/>
                <a:cs typeface="Mangul Gothic"/>
              </a:rPr>
              <a:t>간접흡연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해방을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위해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8146664" y="7849706"/>
            <a:ext cx="2029723" cy="3200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80" b="1" spc="10" dirty="0">
                <a:latin typeface="Mangul Gothic"/>
                <a:cs typeface="Mangul Gothic"/>
              </a:rPr>
              <a:t>흡연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오두막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설치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8118238" y="8259281"/>
            <a:ext cx="1978362" cy="3016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latin typeface="Mangul Gothic"/>
                <a:cs typeface="Mangul Gothic"/>
              </a:rPr>
              <a:t>흡연자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VS </a:t>
            </a:r>
            <a:r>
              <a:rPr sz="1960" b="1" spc="10" dirty="0">
                <a:latin typeface="Mangul Gothic"/>
                <a:cs typeface="Mangul Gothic"/>
              </a:rPr>
              <a:t>단속관</a:t>
            </a:r>
            <a:endParaRPr sz="19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7550012" y="8668856"/>
            <a:ext cx="3210174" cy="3108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20" b="1" spc="10" dirty="0">
                <a:latin typeface="맑은 고딕" panose="020B0503020000020004" pitchFamily="50" charset="-127"/>
                <a:cs typeface="Arial"/>
              </a:rPr>
              <a:t>"</a:t>
            </a:r>
            <a:r>
              <a:rPr sz="2020" b="1" spc="10" dirty="0">
                <a:latin typeface="Mangul Gothic"/>
                <a:cs typeface="Mangul Gothic"/>
              </a:rPr>
              <a:t>위반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시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최대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86</a:t>
            </a:r>
            <a:r>
              <a:rPr sz="2020" b="1" spc="10" dirty="0">
                <a:latin typeface="Mangul Gothic"/>
                <a:cs typeface="Mangul Gothic"/>
              </a:rPr>
              <a:t>만원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벌금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"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3106670" y="7030556"/>
            <a:ext cx="2912977" cy="3200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80" b="1" spc="10" dirty="0">
                <a:latin typeface="맑은 고딕" panose="020B0503020000020004" pitchFamily="50" charset="-127"/>
                <a:cs typeface="Arial"/>
              </a:rPr>
              <a:t>2007</a:t>
            </a:r>
            <a:r>
              <a:rPr sz="2080" b="1" spc="10" dirty="0">
                <a:latin typeface="Mangul Gothic"/>
                <a:cs typeface="Mangul Gothic"/>
              </a:rPr>
              <a:t>년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건강보험법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제정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2819580" y="7440131"/>
            <a:ext cx="3425297" cy="3108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흡연자와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비흡연자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권리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보호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2740254" y="7849706"/>
            <a:ext cx="3701975" cy="3200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80" b="1" spc="10" dirty="0">
                <a:latin typeface="Mangul Gothic"/>
                <a:cs typeface="Mangul Gothic"/>
              </a:rPr>
              <a:t>벽과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천장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, </a:t>
            </a:r>
            <a:r>
              <a:rPr sz="2080" b="1" spc="10" dirty="0">
                <a:latin typeface="Mangul Gothic"/>
                <a:cs typeface="Mangul Gothic"/>
              </a:rPr>
              <a:t>바닥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연기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흡수</a:t>
            </a:r>
            <a:r>
              <a:rPr sz="20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latin typeface="Mangul Gothic"/>
                <a:cs typeface="Mangul Gothic"/>
              </a:rPr>
              <a:t>재질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13161587" y="8259281"/>
            <a:ext cx="2730235" cy="3108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20" b="1" spc="10" dirty="0">
                <a:latin typeface="Mangul Gothic"/>
                <a:cs typeface="Mangul Gothic"/>
              </a:rPr>
              <a:t>현재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간접흡연율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14.9%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12899351" y="8668856"/>
            <a:ext cx="3352841" cy="3108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20" b="1" spc="10" dirty="0">
                <a:latin typeface="맑은 고딕" panose="020B0503020000020004" pitchFamily="50" charset="-127"/>
                <a:cs typeface="Arial"/>
              </a:rPr>
              <a:t>"</a:t>
            </a:r>
            <a:r>
              <a:rPr sz="2020" b="1" spc="10" dirty="0">
                <a:latin typeface="Mangul Gothic"/>
                <a:cs typeface="Mangul Gothic"/>
              </a:rPr>
              <a:t>다른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사람에게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피해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X </a:t>
            </a:r>
            <a:r>
              <a:rPr sz="2020" b="1" spc="10" dirty="0">
                <a:latin typeface="Mangul Gothic"/>
                <a:cs typeface="Mangul Gothic"/>
              </a:rPr>
              <a:t>흡연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"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567650" y="553244"/>
            <a:ext cx="8391526" cy="9182100"/>
          </a:xfrm>
          <a:custGeom>
            <a:avLst/>
            <a:gdLst/>
            <a:ahLst/>
            <a:cxnLst/>
            <a:rect l="l" t="t" r="r" b="b"/>
            <a:pathLst>
              <a:path w="8391526" h="9182100">
                <a:moveTo>
                  <a:pt x="0" y="0"/>
                </a:moveTo>
                <a:lnTo>
                  <a:pt x="0" y="9182100"/>
                </a:lnTo>
                <a:lnTo>
                  <a:pt x="8391526" y="9182100"/>
                </a:lnTo>
                <a:lnTo>
                  <a:pt x="8391526" y="0"/>
                </a:lnTo>
                <a:lnTo>
                  <a:pt x="0" y="0"/>
                </a:lnTo>
                <a:close/>
              </a:path>
            </a:pathLst>
          </a:custGeom>
          <a:solidFill>
            <a:srgbClr val="F9FC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327592" y="553244"/>
            <a:ext cx="8391524" cy="9182100"/>
          </a:xfrm>
          <a:custGeom>
            <a:avLst/>
            <a:gdLst/>
            <a:ahLst/>
            <a:cxnLst/>
            <a:rect l="l" t="t" r="r" b="b"/>
            <a:pathLst>
              <a:path w="8391524" h="9182100">
                <a:moveTo>
                  <a:pt x="1" y="0"/>
                </a:moveTo>
                <a:lnTo>
                  <a:pt x="1" y="9182100"/>
                </a:lnTo>
                <a:lnTo>
                  <a:pt x="8391524" y="9182100"/>
                </a:lnTo>
                <a:lnTo>
                  <a:pt x="8391524" y="0"/>
                </a:lnTo>
                <a:lnTo>
                  <a:pt x="1" y="0"/>
                </a:lnTo>
                <a:close/>
              </a:path>
            </a:pathLst>
          </a:custGeom>
          <a:solidFill>
            <a:srgbClr val="F9FC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740" y="553244"/>
            <a:ext cx="10892260" cy="9182100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2835894" y="8297703"/>
            <a:ext cx="12620626" cy="1209675"/>
          </a:xfrm>
          <a:custGeom>
            <a:avLst/>
            <a:gdLst/>
            <a:ahLst/>
            <a:cxnLst/>
            <a:rect l="l" t="t" r="r" b="b"/>
            <a:pathLst>
              <a:path w="12620626" h="1209675">
                <a:moveTo>
                  <a:pt x="0" y="0"/>
                </a:moveTo>
                <a:lnTo>
                  <a:pt x="0" y="1209675"/>
                </a:lnTo>
                <a:lnTo>
                  <a:pt x="12620626" y="1209675"/>
                </a:lnTo>
                <a:lnTo>
                  <a:pt x="12620626" y="0"/>
                </a:lnTo>
                <a:lnTo>
                  <a:pt x="0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3303381" y="3075473"/>
            <a:ext cx="2434962" cy="10772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000" spc="10" dirty="0">
                <a:solidFill>
                  <a:srgbClr val="FF3131"/>
                </a:solidFill>
                <a:latin typeface="맑은 고딕" panose="020B0503020000020004" pitchFamily="50" charset="-127"/>
                <a:cs typeface="Arial"/>
              </a:rPr>
              <a:t>0.27%</a:t>
            </a:r>
            <a:endParaRPr sz="7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331581" y="4604125"/>
            <a:ext cx="2730556" cy="11109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219" b="1" spc="10" dirty="0">
                <a:latin typeface="Mangul Gothic"/>
                <a:cs typeface="Mangul Gothic"/>
              </a:rPr>
              <a:t>수원시</a:t>
            </a:r>
            <a:endParaRPr sz="72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634000" y="5974855"/>
            <a:ext cx="2280432" cy="3200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80" b="1" spc="10" dirty="0">
                <a:solidFill>
                  <a:srgbClr val="273755"/>
                </a:solidFill>
                <a:latin typeface="Mangul Gothic"/>
                <a:cs typeface="Mangul Gothic"/>
              </a:rPr>
              <a:t>금연</a:t>
            </a:r>
            <a:r>
              <a:rPr sz="208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080" b="1" spc="10" dirty="0">
                <a:solidFill>
                  <a:srgbClr val="273755"/>
                </a:solidFill>
                <a:latin typeface="Mangul Gothic"/>
                <a:cs typeface="Mangul Gothic"/>
              </a:rPr>
              <a:t>구역</a:t>
            </a:r>
            <a:r>
              <a:rPr sz="208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20029</a:t>
            </a:r>
            <a:r>
              <a:rPr sz="2080" b="1" spc="10" dirty="0">
                <a:solidFill>
                  <a:srgbClr val="273755"/>
                </a:solidFill>
                <a:latin typeface="Mangul Gothic"/>
                <a:cs typeface="Mangul Gothic"/>
              </a:rPr>
              <a:t>개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306875" y="6384430"/>
            <a:ext cx="2868093" cy="3108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20" b="1" spc="10" dirty="0">
                <a:solidFill>
                  <a:srgbClr val="273755"/>
                </a:solidFill>
                <a:latin typeface="Mangul Gothic"/>
                <a:cs typeface="Mangul Gothic"/>
              </a:rPr>
              <a:t>흡연</a:t>
            </a:r>
            <a:r>
              <a:rPr sz="202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solidFill>
                  <a:srgbClr val="273755"/>
                </a:solidFill>
                <a:latin typeface="Mangul Gothic"/>
                <a:cs typeface="Mangul Gothic"/>
              </a:rPr>
              <a:t>구역은</a:t>
            </a:r>
            <a:r>
              <a:rPr sz="202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54</a:t>
            </a:r>
            <a:r>
              <a:rPr sz="2020" b="1" spc="10" dirty="0">
                <a:solidFill>
                  <a:srgbClr val="273755"/>
                </a:solidFill>
                <a:latin typeface="Mangul Gothic"/>
                <a:cs typeface="Mangul Gothic"/>
              </a:rPr>
              <a:t>개에</a:t>
            </a:r>
            <a:r>
              <a:rPr sz="202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solidFill>
                  <a:srgbClr val="273755"/>
                </a:solidFill>
                <a:latin typeface="Mangul Gothic"/>
                <a:cs typeface="Mangul Gothic"/>
              </a:rPr>
              <a:t>불과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769457" y="6794005"/>
            <a:ext cx="3937616" cy="3108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20" b="1" spc="10" dirty="0">
                <a:solidFill>
                  <a:srgbClr val="273755"/>
                </a:solidFill>
                <a:latin typeface="Mangul Gothic"/>
                <a:cs typeface="Mangul Gothic"/>
              </a:rPr>
              <a:t>금연</a:t>
            </a:r>
            <a:r>
              <a:rPr sz="202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solidFill>
                  <a:srgbClr val="273755"/>
                </a:solidFill>
                <a:latin typeface="Mangul Gothic"/>
                <a:cs typeface="Mangul Gothic"/>
              </a:rPr>
              <a:t>구역이</a:t>
            </a:r>
            <a:r>
              <a:rPr sz="202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solidFill>
                  <a:srgbClr val="273755"/>
                </a:solidFill>
                <a:latin typeface="Mangul Gothic"/>
                <a:cs typeface="Mangul Gothic"/>
              </a:rPr>
              <a:t>늘어나는</a:t>
            </a:r>
            <a:r>
              <a:rPr sz="202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solidFill>
                  <a:srgbClr val="273755"/>
                </a:solidFill>
                <a:latin typeface="Mangul Gothic"/>
                <a:cs typeface="Mangul Gothic"/>
              </a:rPr>
              <a:t>속도에</a:t>
            </a:r>
            <a:r>
              <a:rPr sz="202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solidFill>
                  <a:srgbClr val="273755"/>
                </a:solidFill>
                <a:latin typeface="Mangul Gothic"/>
                <a:cs typeface="Mangul Gothic"/>
              </a:rPr>
              <a:t>비해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333664" y="7203580"/>
            <a:ext cx="2839560" cy="3108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20" b="1" spc="10" dirty="0">
                <a:solidFill>
                  <a:srgbClr val="273755"/>
                </a:solidFill>
                <a:latin typeface="Mangul Gothic"/>
                <a:cs typeface="Mangul Gothic"/>
              </a:rPr>
              <a:t>흡연</a:t>
            </a:r>
            <a:r>
              <a:rPr sz="202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solidFill>
                  <a:srgbClr val="273755"/>
                </a:solidFill>
                <a:latin typeface="Mangul Gothic"/>
                <a:cs typeface="Mangul Gothic"/>
              </a:rPr>
              <a:t>구역은</a:t>
            </a:r>
            <a:r>
              <a:rPr sz="202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solidFill>
                  <a:srgbClr val="273755"/>
                </a:solidFill>
                <a:latin typeface="Mangul Gothic"/>
                <a:cs typeface="Mangul Gothic"/>
              </a:rPr>
              <a:t>한참</a:t>
            </a:r>
            <a:r>
              <a:rPr sz="2020" b="1" spc="10" dirty="0">
                <a:solidFill>
                  <a:srgbClr val="273755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solidFill>
                  <a:srgbClr val="273755"/>
                </a:solidFill>
                <a:latin typeface="Mangul Gothic"/>
                <a:cs typeface="Mangul Gothic"/>
              </a:rPr>
              <a:t>부족함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063323" y="3075473"/>
            <a:ext cx="2434962" cy="10772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000" spc="10" dirty="0">
                <a:solidFill>
                  <a:srgbClr val="FF3131"/>
                </a:solidFill>
                <a:latin typeface="맑은 고딕" panose="020B0503020000020004" pitchFamily="50" charset="-127"/>
                <a:cs typeface="Arial"/>
              </a:rPr>
              <a:t>0.02%</a:t>
            </a:r>
            <a:endParaRPr sz="7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450787" y="1015329"/>
            <a:ext cx="7495642" cy="104015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759" b="1" spc="10" dirty="0">
                <a:latin typeface="Mangul Gothic"/>
                <a:cs typeface="Mangul Gothic"/>
              </a:rPr>
              <a:t>흡연부스</a:t>
            </a:r>
            <a:r>
              <a:rPr sz="6759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6759" b="1" spc="10" dirty="0">
                <a:latin typeface="Mangul Gothic"/>
                <a:cs typeface="Mangul Gothic"/>
              </a:rPr>
              <a:t>설치</a:t>
            </a:r>
            <a:r>
              <a:rPr sz="6759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6759" b="1" spc="10" dirty="0">
                <a:latin typeface="Mangul Gothic"/>
                <a:cs typeface="Mangul Gothic"/>
              </a:rPr>
              <a:t>현황</a:t>
            </a:r>
            <a:endParaRPr sz="6700" b="1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091524" y="4604125"/>
            <a:ext cx="2730556" cy="11109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219" b="1" spc="10" dirty="0">
                <a:latin typeface="Mangul Gothic"/>
                <a:cs typeface="Mangul Gothic"/>
              </a:rPr>
              <a:t>서울시</a:t>
            </a:r>
            <a:endParaRPr sz="72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290358" y="5974855"/>
            <a:ext cx="2584682" cy="3293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40" b="1" spc="10" dirty="0">
                <a:latin typeface="Mangul Gothic"/>
                <a:cs typeface="Mangul Gothic"/>
              </a:rPr>
              <a:t>금연</a:t>
            </a:r>
            <a:r>
              <a:rPr sz="214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140" b="1" spc="10" dirty="0">
                <a:latin typeface="Mangul Gothic"/>
                <a:cs typeface="Mangul Gothic"/>
              </a:rPr>
              <a:t>구역</a:t>
            </a:r>
            <a:r>
              <a:rPr sz="214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140" b="1" spc="10" dirty="0">
                <a:latin typeface="Mangul Gothic"/>
                <a:cs typeface="Mangul Gothic"/>
              </a:rPr>
              <a:t>약</a:t>
            </a:r>
            <a:r>
              <a:rPr sz="2140" b="1" spc="10" dirty="0">
                <a:latin typeface="맑은 고딕" panose="020B0503020000020004" pitchFamily="50" charset="-127"/>
                <a:cs typeface="Arial"/>
              </a:rPr>
              <a:t> 27</a:t>
            </a:r>
            <a:r>
              <a:rPr sz="2140" b="1" spc="10" dirty="0">
                <a:latin typeface="Mangul Gothic"/>
                <a:cs typeface="Mangul Gothic"/>
              </a:rPr>
              <a:t>만</a:t>
            </a:r>
            <a:r>
              <a:rPr sz="214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140" b="1" spc="10" dirty="0">
                <a:latin typeface="Mangul Gothic"/>
                <a:cs typeface="Mangul Gothic"/>
              </a:rPr>
              <a:t>개</a:t>
            </a:r>
            <a:endParaRPr sz="21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2066818" y="6384430"/>
            <a:ext cx="2868093" cy="3108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20" b="1" spc="10" dirty="0">
                <a:latin typeface="Mangul Gothic"/>
                <a:cs typeface="Mangul Gothic"/>
              </a:rPr>
              <a:t>흡연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시설은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63</a:t>
            </a:r>
            <a:r>
              <a:rPr sz="2020" b="1" spc="10" dirty="0">
                <a:latin typeface="Mangul Gothic"/>
                <a:cs typeface="Mangul Gothic"/>
              </a:rPr>
              <a:t>개에</a:t>
            </a:r>
            <a:r>
              <a:rPr sz="202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2020" b="1" spc="10" dirty="0">
                <a:latin typeface="Mangul Gothic"/>
                <a:cs typeface="Mangul Gothic"/>
              </a:rPr>
              <a:t>불과</a:t>
            </a:r>
            <a:endParaRPr sz="20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2538901" y="6794005"/>
            <a:ext cx="1896673" cy="3062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90" b="1" spc="10" dirty="0">
                <a:latin typeface="맑은 고딕" panose="020B0503020000020004" pitchFamily="50" charset="-127"/>
                <a:cs typeface="Arial"/>
              </a:rPr>
              <a:t>25</a:t>
            </a:r>
            <a:r>
              <a:rPr sz="1990" b="1" spc="10" dirty="0">
                <a:latin typeface="Mangul Gothic"/>
                <a:cs typeface="Mangul Gothic"/>
              </a:rPr>
              <a:t>개</a:t>
            </a:r>
            <a:r>
              <a:rPr sz="199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90" b="1" spc="10" dirty="0">
                <a:latin typeface="Mangul Gothic"/>
                <a:cs typeface="Mangul Gothic"/>
              </a:rPr>
              <a:t>자치구에서</a:t>
            </a:r>
            <a:endParaRPr sz="19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1551576" y="7203580"/>
            <a:ext cx="3788538" cy="3016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latin typeface="맑은 고딕" panose="020B0503020000020004" pitchFamily="50" charset="-127"/>
                <a:cs typeface="Arial"/>
              </a:rPr>
              <a:t>12</a:t>
            </a:r>
            <a:r>
              <a:rPr sz="1960" b="1" spc="10" dirty="0">
                <a:latin typeface="Mangul Gothic"/>
                <a:cs typeface="Mangul Gothic"/>
              </a:rPr>
              <a:t>개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latin typeface="Mangul Gothic"/>
                <a:cs typeface="Mangul Gothic"/>
              </a:rPr>
              <a:t>자치구만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latin typeface="Mangul Gothic"/>
                <a:cs typeface="Mangul Gothic"/>
              </a:rPr>
              <a:t>흡연시설을</a:t>
            </a:r>
            <a:r>
              <a:rPr sz="196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960" b="1" spc="10" dirty="0">
                <a:latin typeface="Mangul Gothic"/>
                <a:cs typeface="Mangul Gothic"/>
              </a:rPr>
              <a:t>설치해</a:t>
            </a:r>
            <a:endParaRPr sz="19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3130047" y="7613155"/>
            <a:ext cx="744435" cy="3016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latin typeface="Mangul Gothic"/>
                <a:cs typeface="Mangul Gothic"/>
              </a:rPr>
              <a:t>운용중</a:t>
            </a:r>
            <a:endParaRPr sz="19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476087" y="8672693"/>
            <a:ext cx="11175816" cy="45550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960" b="1" spc="10" dirty="0">
                <a:solidFill>
                  <a:srgbClr val="FFFFFF"/>
                </a:solidFill>
                <a:latin typeface="Mangul Gothic"/>
                <a:cs typeface="Mangul Gothic"/>
              </a:rPr>
              <a:t>흡연자들</a:t>
            </a:r>
            <a:r>
              <a:rPr sz="2960" b="1" spc="10" dirty="0">
                <a:solidFill>
                  <a:srgbClr val="FFFFFF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960" b="1" spc="10" dirty="0">
                <a:solidFill>
                  <a:srgbClr val="FFFFFF"/>
                </a:solidFill>
                <a:latin typeface="Mangul Gothic"/>
                <a:cs typeface="Mangul Gothic"/>
              </a:rPr>
              <a:t>흡연권</a:t>
            </a:r>
            <a:r>
              <a:rPr sz="2960" b="1" spc="10" dirty="0">
                <a:solidFill>
                  <a:srgbClr val="FFFFFF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960" b="1" spc="10" dirty="0">
                <a:solidFill>
                  <a:srgbClr val="FFFFFF"/>
                </a:solidFill>
                <a:latin typeface="Mangul Gothic"/>
                <a:cs typeface="Mangul Gothic"/>
              </a:rPr>
              <a:t>보호</a:t>
            </a:r>
            <a:r>
              <a:rPr sz="2960" b="1" spc="10" dirty="0">
                <a:solidFill>
                  <a:srgbClr val="FFFFFF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960" b="1" spc="10" dirty="0">
                <a:solidFill>
                  <a:srgbClr val="FFFFFF"/>
                </a:solidFill>
                <a:latin typeface="Mangul Gothic"/>
                <a:cs typeface="Mangul Gothic"/>
              </a:rPr>
              <a:t>및</a:t>
            </a:r>
            <a:r>
              <a:rPr sz="2960" b="1" spc="10" dirty="0">
                <a:solidFill>
                  <a:srgbClr val="FFFFFF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960" b="1" spc="10" dirty="0">
                <a:solidFill>
                  <a:srgbClr val="FFFFFF"/>
                </a:solidFill>
                <a:latin typeface="Mangul Gothic"/>
                <a:cs typeface="Mangul Gothic"/>
              </a:rPr>
              <a:t>간접흡연</a:t>
            </a:r>
            <a:r>
              <a:rPr sz="2960" b="1" spc="10" dirty="0">
                <a:solidFill>
                  <a:srgbClr val="FFFFFF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960" b="1" spc="10" dirty="0">
                <a:solidFill>
                  <a:srgbClr val="FFFFFF"/>
                </a:solidFill>
                <a:latin typeface="Mangul Gothic"/>
                <a:cs typeface="Mangul Gothic"/>
              </a:rPr>
              <a:t>예방을</a:t>
            </a:r>
            <a:r>
              <a:rPr sz="2960" b="1" spc="10" dirty="0">
                <a:solidFill>
                  <a:srgbClr val="FFFFFF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960" b="1" spc="10" dirty="0">
                <a:solidFill>
                  <a:srgbClr val="FFFFFF"/>
                </a:solidFill>
                <a:latin typeface="Mangul Gothic"/>
                <a:cs typeface="Mangul Gothic"/>
              </a:rPr>
              <a:t>위해</a:t>
            </a:r>
            <a:r>
              <a:rPr sz="2960" b="1" spc="10" dirty="0">
                <a:solidFill>
                  <a:srgbClr val="FFFFFF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960" b="1" spc="10" dirty="0">
                <a:solidFill>
                  <a:srgbClr val="FFFFFF"/>
                </a:solidFill>
                <a:latin typeface="Mangul Gothic"/>
                <a:cs typeface="Mangul Gothic"/>
              </a:rPr>
              <a:t>흡연부스</a:t>
            </a:r>
            <a:r>
              <a:rPr sz="2960" b="1" spc="10" dirty="0">
                <a:solidFill>
                  <a:srgbClr val="FFFFFF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960" b="1" spc="10" dirty="0">
                <a:solidFill>
                  <a:srgbClr val="FFFFFF"/>
                </a:solidFill>
                <a:latin typeface="Mangul Gothic"/>
                <a:cs typeface="Mangul Gothic"/>
              </a:rPr>
              <a:t>설치</a:t>
            </a:r>
            <a:r>
              <a:rPr sz="2960" b="1" spc="10" dirty="0">
                <a:solidFill>
                  <a:srgbClr val="FFFFFF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960" b="1" spc="10" dirty="0">
                <a:solidFill>
                  <a:srgbClr val="FFFFFF"/>
                </a:solidFill>
                <a:latin typeface="Mangul Gothic"/>
                <a:cs typeface="Mangul Gothic"/>
              </a:rPr>
              <a:t>시급</a:t>
            </a:r>
            <a:endParaRPr sz="2900" dirty="0">
              <a:latin typeface="맑은 고딕" panose="020B0503020000020004" pitchFamily="50" charset="-127"/>
              <a:cs typeface="Arial"/>
            </a:endParaRPr>
          </a:p>
        </p:txBody>
      </p:sp>
      <p:pic>
        <p:nvPicPr>
          <p:cNvPr id="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244"/>
            <a:ext cx="10892217" cy="9182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567650" y="553245"/>
            <a:ext cx="17154526" cy="9182100"/>
          </a:xfrm>
          <a:custGeom>
            <a:avLst/>
            <a:gdLst/>
            <a:ahLst/>
            <a:cxnLst/>
            <a:rect l="l" t="t" r="r" b="b"/>
            <a:pathLst>
              <a:path w="17154526" h="9182100">
                <a:moveTo>
                  <a:pt x="0" y="0"/>
                </a:moveTo>
                <a:lnTo>
                  <a:pt x="0" y="9182100"/>
                </a:lnTo>
                <a:lnTo>
                  <a:pt x="17154524" y="9182100"/>
                </a:lnTo>
                <a:lnTo>
                  <a:pt x="17154524" y="0"/>
                </a:lnTo>
                <a:lnTo>
                  <a:pt x="0" y="0"/>
                </a:lnTo>
                <a:close/>
              </a:path>
            </a:pathLst>
          </a:custGeom>
          <a:solidFill>
            <a:srgbClr val="F9FC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107360"/>
            <a:ext cx="16250246" cy="5207794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11" y="3849936"/>
            <a:ext cx="3524250" cy="2828925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970" y="3883916"/>
            <a:ext cx="3533774" cy="2771775"/>
          </a:xfrm>
          <a:prstGeom prst="rect">
            <a:avLst/>
          </a:prstGeom>
        </p:spPr>
      </p:pic>
      <p:pic>
        <p:nvPicPr>
          <p:cNvPr id="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22" y="3909246"/>
            <a:ext cx="3657600" cy="2733675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598" y="3860622"/>
            <a:ext cx="3657600" cy="275272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091924" y="6813673"/>
            <a:ext cx="627736" cy="3816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80" b="1" spc="10" dirty="0">
                <a:solidFill>
                  <a:srgbClr val="FFFFFF"/>
                </a:solidFill>
                <a:latin typeface="Mangul Gothic"/>
                <a:cs typeface="Mangul Gothic"/>
              </a:rPr>
              <a:t>면적</a:t>
            </a:r>
            <a:endParaRPr sz="24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388671" y="6813673"/>
            <a:ext cx="1368965" cy="3816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80" b="1" spc="10" dirty="0">
                <a:solidFill>
                  <a:srgbClr val="FFFFFF"/>
                </a:solidFill>
                <a:latin typeface="Mangul Gothic"/>
                <a:cs typeface="Mangul Gothic"/>
              </a:rPr>
              <a:t>금연</a:t>
            </a:r>
            <a:r>
              <a:rPr sz="2480" b="1" spc="10" dirty="0">
                <a:solidFill>
                  <a:srgbClr val="FFFFFF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480" b="1" spc="10" dirty="0">
                <a:solidFill>
                  <a:srgbClr val="FFFFFF"/>
                </a:solidFill>
                <a:latin typeface="Mangul Gothic"/>
                <a:cs typeface="Mangul Gothic"/>
              </a:rPr>
              <a:t>구역</a:t>
            </a:r>
            <a:endParaRPr sz="24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767947" y="6813673"/>
            <a:ext cx="893514" cy="3631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60" b="1" spc="10" dirty="0">
                <a:solidFill>
                  <a:srgbClr val="FFFFFF"/>
                </a:solidFill>
                <a:latin typeface="Mangul Gothic"/>
                <a:cs typeface="Mangul Gothic"/>
              </a:rPr>
              <a:t>흡연율</a:t>
            </a:r>
            <a:endParaRPr sz="23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218914" y="6813673"/>
            <a:ext cx="1368965" cy="3816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80" b="1" spc="10" dirty="0">
                <a:solidFill>
                  <a:srgbClr val="FFFFFF"/>
                </a:solidFill>
                <a:latin typeface="Mangul Gothic"/>
                <a:cs typeface="Mangul Gothic"/>
              </a:rPr>
              <a:t>유동</a:t>
            </a:r>
            <a:r>
              <a:rPr sz="2480" b="1" spc="10" dirty="0">
                <a:solidFill>
                  <a:srgbClr val="FFFFFF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480" b="1" spc="10" dirty="0">
                <a:solidFill>
                  <a:srgbClr val="FFFFFF"/>
                </a:solidFill>
                <a:latin typeface="Mangul Gothic"/>
                <a:cs typeface="Mangul Gothic"/>
              </a:rPr>
              <a:t>인구</a:t>
            </a:r>
            <a:endParaRPr sz="24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4472986" y="1425022"/>
            <a:ext cx="9729266" cy="10540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849" b="1" spc="10" dirty="0">
                <a:latin typeface="Mangul Gothic"/>
                <a:cs typeface="Mangul Gothic"/>
              </a:rPr>
              <a:t>흡연부스</a:t>
            </a:r>
            <a:r>
              <a:rPr sz="6849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6849" b="1" spc="10" dirty="0">
                <a:latin typeface="Mangul Gothic"/>
                <a:cs typeface="Mangul Gothic"/>
              </a:rPr>
              <a:t>설치</a:t>
            </a:r>
            <a:r>
              <a:rPr sz="6849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6849" b="1" spc="10" dirty="0">
                <a:latin typeface="Mangul Gothic"/>
                <a:cs typeface="Mangul Gothic"/>
              </a:rPr>
              <a:t>요소</a:t>
            </a:r>
            <a:r>
              <a:rPr sz="6849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6849" b="1" spc="10" dirty="0">
                <a:latin typeface="Mangul Gothic"/>
                <a:cs typeface="Mangul Gothic"/>
              </a:rPr>
              <a:t>선정</a:t>
            </a:r>
            <a:endParaRPr sz="6800" b="1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3142692" y="7636444"/>
            <a:ext cx="3461845" cy="45550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960" b="1" spc="10" dirty="0">
                <a:solidFill>
                  <a:srgbClr val="FFFFFF"/>
                </a:solidFill>
                <a:latin typeface="Mangul Gothic"/>
                <a:cs typeface="Mangul Gothic"/>
              </a:rPr>
              <a:t>데이터</a:t>
            </a:r>
            <a:r>
              <a:rPr sz="2960" b="1" spc="10" dirty="0">
                <a:solidFill>
                  <a:srgbClr val="FFFFFF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sz="2960" b="1" spc="10" dirty="0">
                <a:solidFill>
                  <a:srgbClr val="FFFFFF"/>
                </a:solidFill>
                <a:latin typeface="Mangul Gothic"/>
                <a:cs typeface="Mangul Gothic"/>
              </a:rPr>
              <a:t>제공</a:t>
            </a:r>
            <a:r>
              <a:rPr sz="2960" b="1" spc="10" dirty="0">
                <a:solidFill>
                  <a:srgbClr val="FFFFFF"/>
                </a:solidFill>
                <a:latin typeface="맑은 고딕" panose="020B0503020000020004" pitchFamily="50" charset="-127"/>
                <a:cs typeface="Arial"/>
              </a:rPr>
              <a:t> : </a:t>
            </a:r>
            <a:r>
              <a:rPr sz="2960" b="1" spc="10" dirty="0">
                <a:solidFill>
                  <a:srgbClr val="FFFFFF"/>
                </a:solidFill>
                <a:latin typeface="Mangul Gothic"/>
                <a:cs typeface="Mangul Gothic"/>
              </a:rPr>
              <a:t>서울시</a:t>
            </a:r>
            <a:endParaRPr sz="2900" dirty="0">
              <a:latin typeface="맑은 고딕" panose="020B0503020000020004" pitchFamily="50" charset="-127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567650" y="553242"/>
            <a:ext cx="17154526" cy="9182100"/>
          </a:xfrm>
          <a:custGeom>
            <a:avLst/>
            <a:gdLst/>
            <a:ahLst/>
            <a:cxnLst/>
            <a:rect l="l" t="t" r="r" b="b"/>
            <a:pathLst>
              <a:path w="17154526" h="9182100">
                <a:moveTo>
                  <a:pt x="0" y="0"/>
                </a:moveTo>
                <a:lnTo>
                  <a:pt x="0" y="9182100"/>
                </a:lnTo>
                <a:lnTo>
                  <a:pt x="17154524" y="9182100"/>
                </a:lnTo>
                <a:lnTo>
                  <a:pt x="17154524" y="0"/>
                </a:lnTo>
                <a:lnTo>
                  <a:pt x="0" y="0"/>
                </a:lnTo>
                <a:close/>
              </a:path>
            </a:pathLst>
          </a:custGeom>
          <a:solidFill>
            <a:srgbClr val="F9FC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656" y="2367576"/>
            <a:ext cx="2514600" cy="2486025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982" y="4998961"/>
            <a:ext cx="8153402" cy="2000250"/>
          </a:xfrm>
          <a:prstGeom prst="rect">
            <a:avLst/>
          </a:prstGeom>
        </p:spPr>
      </p:pic>
      <p:pic>
        <p:nvPicPr>
          <p:cNvPr id="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982" y="7299674"/>
            <a:ext cx="8153402" cy="1962150"/>
          </a:xfrm>
          <a:prstGeom prst="rect">
            <a:avLst/>
          </a:prstGeom>
        </p:spPr>
      </p:pic>
      <p:pic>
        <p:nvPicPr>
          <p:cNvPr id="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55" y="4037105"/>
            <a:ext cx="4248149" cy="2962275"/>
          </a:xfrm>
          <a:prstGeom prst="rect">
            <a:avLst/>
          </a:prstGeom>
        </p:spPr>
      </p:pic>
      <p:pic>
        <p:nvPicPr>
          <p:cNvPr id="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29" y="4703686"/>
            <a:ext cx="4124324" cy="2867025"/>
          </a:xfrm>
          <a:prstGeom prst="rect">
            <a:avLst/>
          </a:prstGeom>
        </p:spPr>
      </p:pic>
      <p:pic>
        <p:nvPicPr>
          <p:cNvPr id="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15" y="5139883"/>
            <a:ext cx="4629149" cy="2124074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32" y="6845311"/>
            <a:ext cx="4876800" cy="2552700"/>
          </a:xfrm>
          <a:prstGeom prst="rect">
            <a:avLst/>
          </a:prstGeom>
        </p:spPr>
      </p:pic>
      <p:pic>
        <p:nvPicPr>
          <p:cNvPr id="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00" y="6435599"/>
            <a:ext cx="4248150" cy="2962275"/>
          </a:xfrm>
          <a:prstGeom prst="rect">
            <a:avLst/>
          </a:prstGeom>
        </p:spPr>
      </p:pic>
      <p:pic>
        <p:nvPicPr>
          <p:cNvPr id="4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663" y="5339979"/>
            <a:ext cx="4229100" cy="332422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45680" y="3379441"/>
            <a:ext cx="2559034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latin typeface="맑은 고딕" panose="020B0503020000020004" pitchFamily="50" charset="-127"/>
                <a:cs typeface="Arial"/>
              </a:rPr>
              <a:t>● </a:t>
            </a:r>
            <a:r>
              <a:rPr sz="3200" b="1" spc="10" dirty="0">
                <a:latin typeface="Mangul Gothic"/>
                <a:cs typeface="Mangul Gothic"/>
              </a:rPr>
              <a:t>데이터</a:t>
            </a:r>
            <a:r>
              <a:rPr sz="320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200" b="1" spc="10" dirty="0">
                <a:latin typeface="Mangul Gothic"/>
                <a:cs typeface="Mangul Gothic"/>
              </a:rPr>
              <a:t>수집</a:t>
            </a:r>
            <a:endParaRPr sz="32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28700" y="1015329"/>
            <a:ext cx="5899692" cy="10540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849" b="1" spc="10" dirty="0">
                <a:latin typeface="Mangul Gothic"/>
                <a:cs typeface="Mangul Gothic"/>
              </a:rPr>
              <a:t>수집</a:t>
            </a:r>
            <a:r>
              <a:rPr sz="6849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6849" b="1" spc="10" dirty="0">
                <a:latin typeface="Mangul Gothic"/>
                <a:cs typeface="Mangul Gothic"/>
              </a:rPr>
              <a:t>및</a:t>
            </a:r>
            <a:r>
              <a:rPr sz="6849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6849" b="1" spc="10" dirty="0">
                <a:latin typeface="Mangul Gothic"/>
                <a:cs typeface="Mangul Gothic"/>
              </a:rPr>
              <a:t>전처리</a:t>
            </a:r>
            <a:endParaRPr sz="6800" b="1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273338" y="3379441"/>
            <a:ext cx="2937022" cy="4878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70" b="1" spc="10" dirty="0">
                <a:latin typeface="맑은 고딕" panose="020B0503020000020004" pitchFamily="50" charset="-127"/>
                <a:cs typeface="Arial"/>
              </a:rPr>
              <a:t>● </a:t>
            </a:r>
            <a:r>
              <a:rPr sz="3170" b="1" spc="10" dirty="0">
                <a:latin typeface="Mangul Gothic"/>
                <a:cs typeface="Mangul Gothic"/>
              </a:rPr>
              <a:t>데이터</a:t>
            </a:r>
            <a:r>
              <a:rPr sz="317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3170" b="1" spc="10" dirty="0">
                <a:latin typeface="Mangul Gothic"/>
                <a:cs typeface="Mangul Gothic"/>
              </a:rPr>
              <a:t>전처리</a:t>
            </a:r>
            <a:endParaRPr sz="31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3181640" y="2880813"/>
            <a:ext cx="2868414" cy="2893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80" b="1" spc="10" dirty="0">
                <a:latin typeface="맑은 고딕" panose="020B0503020000020004" pitchFamily="50" charset="-127"/>
                <a:cs typeface="Arial"/>
              </a:rPr>
              <a:t>people : </a:t>
            </a:r>
            <a:r>
              <a:rPr sz="1880" b="1" spc="10" dirty="0">
                <a:latin typeface="Mangul Gothic"/>
                <a:cs typeface="Mangul Gothic"/>
              </a:rPr>
              <a:t>서울시</a:t>
            </a:r>
            <a:r>
              <a:rPr sz="18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880" b="1" spc="10" dirty="0">
                <a:latin typeface="Mangul Gothic"/>
                <a:cs typeface="Mangul Gothic"/>
              </a:rPr>
              <a:t>유동</a:t>
            </a:r>
            <a:r>
              <a:rPr sz="18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880" b="1" spc="10" dirty="0">
                <a:latin typeface="Mangul Gothic"/>
                <a:cs typeface="Mangul Gothic"/>
              </a:rPr>
              <a:t>인구</a:t>
            </a:r>
            <a:endParaRPr sz="18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181640" y="3261813"/>
            <a:ext cx="2263055" cy="2893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80" b="1" spc="10" dirty="0">
                <a:latin typeface="맑은 고딕" panose="020B0503020000020004" pitchFamily="50" charset="-127"/>
                <a:cs typeface="Arial"/>
              </a:rPr>
              <a:t>smoke_rate : </a:t>
            </a:r>
            <a:r>
              <a:rPr sz="1880" b="1" spc="10" dirty="0">
                <a:latin typeface="Mangul Gothic"/>
                <a:cs typeface="Mangul Gothic"/>
              </a:rPr>
              <a:t>흡연율</a:t>
            </a:r>
            <a:endParaRPr sz="18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3181640" y="3642813"/>
            <a:ext cx="2845779" cy="2893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80" b="1" spc="10" dirty="0">
                <a:latin typeface="맑은 고딕" panose="020B0503020000020004" pitchFamily="50" charset="-127"/>
                <a:cs typeface="Arial"/>
              </a:rPr>
              <a:t>smoking_area : </a:t>
            </a:r>
            <a:r>
              <a:rPr sz="1880" b="1" spc="10" dirty="0">
                <a:latin typeface="Mangul Gothic"/>
                <a:cs typeface="Mangul Gothic"/>
              </a:rPr>
              <a:t>흡연</a:t>
            </a:r>
            <a:r>
              <a:rPr sz="18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880" b="1" spc="10" dirty="0">
                <a:latin typeface="Mangul Gothic"/>
                <a:cs typeface="Mangul Gothic"/>
              </a:rPr>
              <a:t>구역</a:t>
            </a:r>
            <a:endParaRPr sz="18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3181640" y="4023813"/>
            <a:ext cx="3144900" cy="2893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80" b="1" spc="10" dirty="0">
                <a:latin typeface="맑은 고딕" panose="020B0503020000020004" pitchFamily="50" charset="-127"/>
                <a:cs typeface="Arial"/>
              </a:rPr>
              <a:t>nosmoking_area : </a:t>
            </a:r>
            <a:r>
              <a:rPr sz="1880" b="1" spc="10" dirty="0">
                <a:latin typeface="Mangul Gothic"/>
                <a:cs typeface="Mangul Gothic"/>
              </a:rPr>
              <a:t>금연</a:t>
            </a:r>
            <a:r>
              <a:rPr sz="1880" b="1" spc="10" dirty="0">
                <a:latin typeface="맑은 고딕" panose="020B0503020000020004" pitchFamily="50" charset="-127"/>
                <a:cs typeface="Arial"/>
              </a:rPr>
              <a:t> </a:t>
            </a:r>
            <a:r>
              <a:rPr sz="1880" b="1" spc="10" dirty="0">
                <a:latin typeface="Mangul Gothic"/>
                <a:cs typeface="Mangul Gothic"/>
              </a:rPr>
              <a:t>구역</a:t>
            </a:r>
            <a:endParaRPr sz="18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3181640" y="4404813"/>
            <a:ext cx="1854097" cy="3031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b="1" spc="10" dirty="0">
                <a:latin typeface="맑은 고딕" panose="020B0503020000020004" pitchFamily="50" charset="-127"/>
                <a:cs typeface="Arial"/>
              </a:rPr>
              <a:t>area.km2 : </a:t>
            </a:r>
            <a:r>
              <a:rPr sz="1970" b="1" spc="10" dirty="0">
                <a:latin typeface="Mangul Gothic"/>
                <a:cs typeface="Mangul Gothic"/>
              </a:rPr>
              <a:t>면적</a:t>
            </a:r>
            <a:endParaRPr sz="1900" dirty="0">
              <a:latin typeface="맑은 고딕" panose="020B0503020000020004" pitchFamily="50" charset="-127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</TotalTime>
  <Words>837</Words>
  <Application>Microsoft Office PowerPoint</Application>
  <PresentationFormat>사용자 지정</PresentationFormat>
  <Paragraphs>192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Mangul Gothic</vt:lpstr>
      <vt:lpstr>MS Gothic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YONSAI</cp:lastModifiedBy>
  <cp:revision>8</cp:revision>
  <dcterms:created xsi:type="dcterms:W3CDTF">2023-02-22T01:40:50Z</dcterms:created>
  <dcterms:modified xsi:type="dcterms:W3CDTF">2023-02-22T05:09:35Z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2023-02-22T00:00:00Z</vt:filetime>
  </property>
  <property fmtid="{D5CDD505-2E9C-101B-9397-08002B2CF9AE}" pid="3" name="LastSaved">
    <vt:filetime>2023-02-22T00:00:00Z</vt:filetime>
  </property>
</Properties>
</file>